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2" r:id="rId4"/>
    <p:sldId id="263" r:id="rId5"/>
    <p:sldId id="279" r:id="rId6"/>
    <p:sldId id="264" r:id="rId7"/>
    <p:sldId id="265" r:id="rId8"/>
    <p:sldId id="266" r:id="rId9"/>
    <p:sldId id="267" r:id="rId10"/>
    <p:sldId id="280" r:id="rId11"/>
    <p:sldId id="269" r:id="rId12"/>
    <p:sldId id="270" r:id="rId13"/>
    <p:sldId id="271" r:id="rId14"/>
    <p:sldId id="272" r:id="rId15"/>
    <p:sldId id="275" r:id="rId16"/>
    <p:sldId id="273" r:id="rId17"/>
    <p:sldId id="276" r:id="rId18"/>
    <p:sldId id="277" r:id="rId19"/>
    <p:sldId id="281" r:id="rId20"/>
    <p:sldId id="282" r:id="rId21"/>
    <p:sldId id="278" r:id="rId22"/>
    <p:sldId id="283" r:id="rId23"/>
    <p:sldId id="284"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5"/>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5902-13DE-8E4C-9C8A-4F40AEDA95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85C17B-010F-3A44-A1B7-9E73B4061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F11D18-D486-2447-858A-FA8455287F9A}"/>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5" name="Footer Placeholder 4">
            <a:extLst>
              <a:ext uri="{FF2B5EF4-FFF2-40B4-BE49-F238E27FC236}">
                <a16:creationId xmlns:a16="http://schemas.microsoft.com/office/drawing/2014/main" id="{EC669FEB-7CF1-A840-9BB0-325840E79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CA983-AECC-7149-82C0-618C993F4AE3}"/>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100935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6C0E-6142-374A-BC31-043652A49C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FB5B0-522F-404D-ADEE-EABFDF93A2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97039-F2D2-3741-B737-FF923B49B0E2}"/>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5" name="Footer Placeholder 4">
            <a:extLst>
              <a:ext uri="{FF2B5EF4-FFF2-40B4-BE49-F238E27FC236}">
                <a16:creationId xmlns:a16="http://schemas.microsoft.com/office/drawing/2014/main" id="{F64A6610-E659-474D-85F3-19DCC9EF0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3DF0B-5A5D-EF47-8C99-7BB3301FFD1D}"/>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241508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27D7C2-CFAA-9748-8EDC-1BCB6BA33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1117C-1252-A646-8822-E7A603B93E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91670-0A75-4347-9B14-2E082A26B9BF}"/>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5" name="Footer Placeholder 4">
            <a:extLst>
              <a:ext uri="{FF2B5EF4-FFF2-40B4-BE49-F238E27FC236}">
                <a16:creationId xmlns:a16="http://schemas.microsoft.com/office/drawing/2014/main" id="{89388EE1-55B4-A64D-A2D5-5F3E1EEB0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0BF59-91C4-AD44-B4FF-B745E0CB4E05}"/>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2798790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C5FF-9654-054E-B414-93043BA7A8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36D89C-5CE2-514A-B13C-1811FF39C2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FBA74-E632-F347-AA97-DDF5ECFB3A54}"/>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5" name="Footer Placeholder 4">
            <a:extLst>
              <a:ext uri="{FF2B5EF4-FFF2-40B4-BE49-F238E27FC236}">
                <a16:creationId xmlns:a16="http://schemas.microsoft.com/office/drawing/2014/main" id="{1D4BB9A6-B4A9-1743-AA08-887203EA2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F4A27-0126-1C43-833F-5BB0F863F7D8}"/>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61911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2513-5153-114C-AFC3-E4A4D25146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8AB26D-DF60-5A4A-9AA5-151CEDDA3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66E25E-E395-8643-8C5F-EFB1809B9795}"/>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5" name="Footer Placeholder 4">
            <a:extLst>
              <a:ext uri="{FF2B5EF4-FFF2-40B4-BE49-F238E27FC236}">
                <a16:creationId xmlns:a16="http://schemas.microsoft.com/office/drawing/2014/main" id="{7AE48A58-A7DC-C24A-9A11-0227C4FC6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5EA11-9318-E046-BC84-CFD3A9C2049C}"/>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279405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F587-69C2-D746-AC60-8BBC625BF5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CB945F-D7CE-7D48-93AA-CC73DFE071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655780-663E-154B-B1BF-A9D2E630B4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D60B2D-7E39-C449-9589-74B21AF7A3CF}"/>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6" name="Footer Placeholder 5">
            <a:extLst>
              <a:ext uri="{FF2B5EF4-FFF2-40B4-BE49-F238E27FC236}">
                <a16:creationId xmlns:a16="http://schemas.microsoft.com/office/drawing/2014/main" id="{D4A02688-C177-2B4E-98CE-00E3807A7E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F86A8-5272-D54C-ACDA-99301C3D97B4}"/>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395238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05EA-8035-0C41-91D1-7E3AEE608F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49D10-F01D-E949-AA4E-B20100D19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A269D7-B70C-124C-B615-5BCBC7D510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C1D3F8-1EB6-BC4F-AED8-6B0F4D377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E488DE-1616-E34C-B95B-AA08600D00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B9B1F5-51BD-E147-9C93-3CF547844AC2}"/>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8" name="Footer Placeholder 7">
            <a:extLst>
              <a:ext uri="{FF2B5EF4-FFF2-40B4-BE49-F238E27FC236}">
                <a16:creationId xmlns:a16="http://schemas.microsoft.com/office/drawing/2014/main" id="{E031F390-EDE8-DE43-858E-8BFAF4E0D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BA760B-3845-0C46-A0C6-67A4B33541D6}"/>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524400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A3C4-089C-5D48-8440-F9FCC9A5E8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7C1795-0000-414E-B704-7B1A580B5981}"/>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4" name="Footer Placeholder 3">
            <a:extLst>
              <a:ext uri="{FF2B5EF4-FFF2-40B4-BE49-F238E27FC236}">
                <a16:creationId xmlns:a16="http://schemas.microsoft.com/office/drawing/2014/main" id="{52227F5C-D703-CB44-AC64-86A57EE603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FB7A9D-E7A1-F041-B292-AF39CC3DA8AE}"/>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87799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3F1FA2-92FF-9744-8703-AB1867F4CF33}"/>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3" name="Footer Placeholder 2">
            <a:extLst>
              <a:ext uri="{FF2B5EF4-FFF2-40B4-BE49-F238E27FC236}">
                <a16:creationId xmlns:a16="http://schemas.microsoft.com/office/drawing/2014/main" id="{3E06F370-71DE-FD46-B10C-4CFA61B0FC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7A0DBD-3DD7-2B44-900F-0BE124CB76CC}"/>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1080118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36EA-C833-DA41-B712-C26B9C78C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5F3023-7DE0-9045-91DE-01D1D6CFC1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450F5C-66DD-BD4C-B101-2A2EDCEF6B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9D41E8-F624-1B4A-AD02-1CCB5B3515BD}"/>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6" name="Footer Placeholder 5">
            <a:extLst>
              <a:ext uri="{FF2B5EF4-FFF2-40B4-BE49-F238E27FC236}">
                <a16:creationId xmlns:a16="http://schemas.microsoft.com/office/drawing/2014/main" id="{FE9306CE-C7D8-D248-B3C2-72C2E227C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1D165E-6048-F143-B779-C52136051051}"/>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164214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5EDD-1FBE-194F-8629-AC2D526BC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D5933B-D7E7-0A42-89C4-292AE77F05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EF3FC-1974-B84F-A40D-216FBEE5EF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1D9972-F3EB-344E-91A8-069142DE3083}"/>
              </a:ext>
            </a:extLst>
          </p:cNvPr>
          <p:cNvSpPr>
            <a:spLocks noGrp="1"/>
          </p:cNvSpPr>
          <p:nvPr>
            <p:ph type="dt" sz="half" idx="10"/>
          </p:nvPr>
        </p:nvSpPr>
        <p:spPr/>
        <p:txBody>
          <a:bodyPr/>
          <a:lstStyle/>
          <a:p>
            <a:fld id="{426518C5-65DC-F844-B458-70DA1C0296F8}" type="datetimeFigureOut">
              <a:rPr lang="en-US" smtClean="0"/>
              <a:t>1/20/19</a:t>
            </a:fld>
            <a:endParaRPr lang="en-US"/>
          </a:p>
        </p:txBody>
      </p:sp>
      <p:sp>
        <p:nvSpPr>
          <p:cNvPr id="6" name="Footer Placeholder 5">
            <a:extLst>
              <a:ext uri="{FF2B5EF4-FFF2-40B4-BE49-F238E27FC236}">
                <a16:creationId xmlns:a16="http://schemas.microsoft.com/office/drawing/2014/main" id="{EB1A0488-55DA-954D-8C13-E16CB71991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EF6AB-DC6D-A14C-9E36-ACE61FEE048A}"/>
              </a:ext>
            </a:extLst>
          </p:cNvPr>
          <p:cNvSpPr>
            <a:spLocks noGrp="1"/>
          </p:cNvSpPr>
          <p:nvPr>
            <p:ph type="sldNum" sz="quarter" idx="12"/>
          </p:nvPr>
        </p:nvSpPr>
        <p:spPr/>
        <p:txBody>
          <a:bodyPr/>
          <a:lstStyle/>
          <a:p>
            <a:fld id="{D74A329D-2B41-0E42-8E5D-530D4098AE8D}" type="slidenum">
              <a:rPr lang="en-US" smtClean="0"/>
              <a:t>‹#›</a:t>
            </a:fld>
            <a:endParaRPr lang="en-US"/>
          </a:p>
        </p:txBody>
      </p:sp>
    </p:spTree>
    <p:extLst>
      <p:ext uri="{BB962C8B-B14F-4D97-AF65-F5344CB8AC3E}">
        <p14:creationId xmlns:p14="http://schemas.microsoft.com/office/powerpoint/2010/main" val="1798267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D211DA-5A48-CC48-86C0-2657347465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D4D609-5937-5D47-972A-DF294AC68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21A95-A030-8248-9770-5FB0A635A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6518C5-65DC-F844-B458-70DA1C0296F8}" type="datetimeFigureOut">
              <a:rPr lang="en-US" smtClean="0"/>
              <a:t>1/20/19</a:t>
            </a:fld>
            <a:endParaRPr lang="en-US"/>
          </a:p>
        </p:txBody>
      </p:sp>
      <p:sp>
        <p:nvSpPr>
          <p:cNvPr id="5" name="Footer Placeholder 4">
            <a:extLst>
              <a:ext uri="{FF2B5EF4-FFF2-40B4-BE49-F238E27FC236}">
                <a16:creationId xmlns:a16="http://schemas.microsoft.com/office/drawing/2014/main" id="{EE078D84-1A06-1742-A3DD-EAFCF972C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A8F143-3824-4746-A2FC-A42993697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A329D-2B41-0E42-8E5D-530D4098AE8D}" type="slidenum">
              <a:rPr lang="en-US" smtClean="0"/>
              <a:t>‹#›</a:t>
            </a:fld>
            <a:endParaRPr lang="en-US"/>
          </a:p>
        </p:txBody>
      </p:sp>
    </p:spTree>
    <p:extLst>
      <p:ext uri="{BB962C8B-B14F-4D97-AF65-F5344CB8AC3E}">
        <p14:creationId xmlns:p14="http://schemas.microsoft.com/office/powerpoint/2010/main" val="225633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0D784-A9B2-BE4B-A650-AECBBDA8FD5D}"/>
              </a:ext>
            </a:extLst>
          </p:cNvPr>
          <p:cNvSpPr>
            <a:spLocks noGrp="1"/>
          </p:cNvSpPr>
          <p:nvPr>
            <p:ph type="ctrTitle"/>
          </p:nvPr>
        </p:nvSpPr>
        <p:spPr/>
        <p:txBody>
          <a:bodyPr/>
          <a:lstStyle/>
          <a:p>
            <a:r>
              <a:rPr lang="en-US" dirty="0"/>
              <a:t>Process</a:t>
            </a:r>
          </a:p>
        </p:txBody>
      </p:sp>
      <p:sp>
        <p:nvSpPr>
          <p:cNvPr id="3" name="Subtitle 2">
            <a:extLst>
              <a:ext uri="{FF2B5EF4-FFF2-40B4-BE49-F238E27FC236}">
                <a16:creationId xmlns:a16="http://schemas.microsoft.com/office/drawing/2014/main" id="{1D27C723-471B-994F-A989-957CE3815A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5428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877E-C6E3-3845-BC84-C0E52B773FB5}"/>
              </a:ext>
            </a:extLst>
          </p:cNvPr>
          <p:cNvSpPr>
            <a:spLocks noGrp="1"/>
          </p:cNvSpPr>
          <p:nvPr>
            <p:ph type="title"/>
          </p:nvPr>
        </p:nvSpPr>
        <p:spPr/>
        <p:txBody>
          <a:bodyPr/>
          <a:lstStyle/>
          <a:p>
            <a:r>
              <a:rPr lang="en-US" dirty="0"/>
              <a:t>Multi Tasking in Mobile Systems</a:t>
            </a:r>
          </a:p>
        </p:txBody>
      </p:sp>
      <p:sp>
        <p:nvSpPr>
          <p:cNvPr id="3" name="Content Placeholder 2">
            <a:extLst>
              <a:ext uri="{FF2B5EF4-FFF2-40B4-BE49-F238E27FC236}">
                <a16:creationId xmlns:a16="http://schemas.microsoft.com/office/drawing/2014/main" id="{FC611FA1-A752-2B49-8B9D-7F7E501C02E1}"/>
              </a:ext>
            </a:extLst>
          </p:cNvPr>
          <p:cNvSpPr>
            <a:spLocks noGrp="1"/>
          </p:cNvSpPr>
          <p:nvPr>
            <p:ph idx="1"/>
          </p:nvPr>
        </p:nvSpPr>
        <p:spPr/>
        <p:txBody>
          <a:bodyPr>
            <a:normAutofit fontScale="92500" lnSpcReduction="20000"/>
          </a:bodyPr>
          <a:lstStyle/>
          <a:p>
            <a:r>
              <a:rPr lang="en-US" dirty="0"/>
              <a:t>Initially with iOS multi tasking was not allowed. </a:t>
            </a:r>
          </a:p>
          <a:p>
            <a:r>
              <a:rPr lang="en-US" dirty="0"/>
              <a:t>After iOS 4 Apple allowed one foreground process and multiple background processes.</a:t>
            </a:r>
          </a:p>
          <a:p>
            <a:r>
              <a:rPr lang="en-US" dirty="0"/>
              <a:t>Background Processes can be used for:</a:t>
            </a:r>
          </a:p>
          <a:p>
            <a:pPr lvl="1"/>
            <a:r>
              <a:rPr lang="en-US" dirty="0"/>
              <a:t>Running a single, finite-length task (such as completing a download of content from a network); </a:t>
            </a:r>
          </a:p>
          <a:p>
            <a:pPr lvl="1"/>
            <a:r>
              <a:rPr lang="en-US" dirty="0"/>
              <a:t>Receiving notifications of an event occurring (such as a new email message);</a:t>
            </a:r>
          </a:p>
          <a:p>
            <a:pPr lvl="1"/>
            <a:r>
              <a:rPr lang="en-US" dirty="0"/>
              <a:t>With long-running background tasks (such as an audio player.)</a:t>
            </a:r>
          </a:p>
          <a:p>
            <a:r>
              <a:rPr lang="en-US" dirty="0"/>
              <a:t>Android does not place constraints on the types of applications that can run in the background.</a:t>
            </a:r>
          </a:p>
          <a:p>
            <a:r>
              <a:rPr lang="en-US" dirty="0"/>
              <a:t>Applications use Services which run in the background. </a:t>
            </a:r>
          </a:p>
          <a:p>
            <a:r>
              <a:rPr lang="en-US" dirty="0"/>
              <a:t>Services do not have a user interface and have a small memory footprint.</a:t>
            </a:r>
          </a:p>
        </p:txBody>
      </p:sp>
    </p:spTree>
    <p:extLst>
      <p:ext uri="{BB962C8B-B14F-4D97-AF65-F5344CB8AC3E}">
        <p14:creationId xmlns:p14="http://schemas.microsoft.com/office/powerpoint/2010/main" val="371540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5287-0E1B-4373-AD5C-35323346B402}"/>
              </a:ext>
            </a:extLst>
          </p:cNvPr>
          <p:cNvSpPr>
            <a:spLocks noGrp="1"/>
          </p:cNvSpPr>
          <p:nvPr>
            <p:ph type="title"/>
          </p:nvPr>
        </p:nvSpPr>
        <p:spPr/>
        <p:txBody>
          <a:bodyPr/>
          <a:lstStyle/>
          <a:p>
            <a:r>
              <a:rPr lang="en-US" dirty="0"/>
              <a:t>Process Creation</a:t>
            </a:r>
          </a:p>
        </p:txBody>
      </p:sp>
      <p:sp>
        <p:nvSpPr>
          <p:cNvPr id="3" name="Content Placeholder 2">
            <a:extLst>
              <a:ext uri="{FF2B5EF4-FFF2-40B4-BE49-F238E27FC236}">
                <a16:creationId xmlns:a16="http://schemas.microsoft.com/office/drawing/2014/main" id="{C8A90963-8754-4E56-8A4F-BE4AB1469C9C}"/>
              </a:ext>
            </a:extLst>
          </p:cNvPr>
          <p:cNvSpPr>
            <a:spLocks noGrp="1"/>
          </p:cNvSpPr>
          <p:nvPr>
            <p:ph idx="1"/>
          </p:nvPr>
        </p:nvSpPr>
        <p:spPr/>
        <p:txBody>
          <a:bodyPr/>
          <a:lstStyle/>
          <a:p>
            <a:r>
              <a:rPr lang="en-US" dirty="0"/>
              <a:t>Process can spawn (Fork) other processes. </a:t>
            </a:r>
          </a:p>
          <a:p>
            <a:r>
              <a:rPr lang="en-US" dirty="0"/>
              <a:t>New forked processes are called child Processes. </a:t>
            </a:r>
          </a:p>
          <a:p>
            <a:r>
              <a:rPr lang="en-US" dirty="0"/>
              <a:t>Parent continues to execute concurrently with its children</a:t>
            </a:r>
          </a:p>
          <a:p>
            <a:r>
              <a:rPr lang="en-US" dirty="0"/>
              <a:t>Parent waits until some or all its children are terminated. </a:t>
            </a:r>
          </a:p>
          <a:p>
            <a:r>
              <a:rPr lang="en-US" dirty="0"/>
              <a:t>Child can be a duplicate of parent process.</a:t>
            </a:r>
          </a:p>
          <a:p>
            <a:r>
              <a:rPr lang="en-US" dirty="0"/>
              <a:t>Child process has new program loaded into it. </a:t>
            </a:r>
          </a:p>
        </p:txBody>
      </p:sp>
    </p:spTree>
    <p:extLst>
      <p:ext uri="{BB962C8B-B14F-4D97-AF65-F5344CB8AC3E}">
        <p14:creationId xmlns:p14="http://schemas.microsoft.com/office/powerpoint/2010/main" val="43343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54C1-06AC-47AA-BEC7-51581928A249}"/>
              </a:ext>
            </a:extLst>
          </p:cNvPr>
          <p:cNvSpPr>
            <a:spLocks noGrp="1"/>
          </p:cNvSpPr>
          <p:nvPr>
            <p:ph type="title"/>
          </p:nvPr>
        </p:nvSpPr>
        <p:spPr/>
        <p:txBody>
          <a:bodyPr/>
          <a:lstStyle/>
          <a:p>
            <a:r>
              <a:rPr lang="en-US" dirty="0"/>
              <a:t>Process Termination</a:t>
            </a:r>
          </a:p>
        </p:txBody>
      </p:sp>
      <p:sp>
        <p:nvSpPr>
          <p:cNvPr id="3" name="Content Placeholder 2">
            <a:extLst>
              <a:ext uri="{FF2B5EF4-FFF2-40B4-BE49-F238E27FC236}">
                <a16:creationId xmlns:a16="http://schemas.microsoft.com/office/drawing/2014/main" id="{79385AA4-5050-4347-B495-2C2B037AB13C}"/>
              </a:ext>
            </a:extLst>
          </p:cNvPr>
          <p:cNvSpPr>
            <a:spLocks noGrp="1"/>
          </p:cNvSpPr>
          <p:nvPr>
            <p:ph idx="1"/>
          </p:nvPr>
        </p:nvSpPr>
        <p:spPr/>
        <p:txBody>
          <a:bodyPr>
            <a:normAutofit fontScale="92500" lnSpcReduction="20000"/>
          </a:bodyPr>
          <a:lstStyle/>
          <a:p>
            <a:r>
              <a:rPr lang="en-US" dirty="0"/>
              <a:t>Process terminated when it has finished executing final statement.</a:t>
            </a:r>
          </a:p>
          <a:p>
            <a:r>
              <a:rPr lang="en-US" dirty="0"/>
              <a:t>OS can delete it.</a:t>
            </a:r>
          </a:p>
          <a:p>
            <a:r>
              <a:rPr lang="en-US" dirty="0"/>
              <a:t>All resources of process: physical, Virtual memory, Open Files, I/O buffers are deallocated. </a:t>
            </a:r>
          </a:p>
          <a:p>
            <a:r>
              <a:rPr lang="en-US" dirty="0"/>
              <a:t>Can be terminated by other processes</a:t>
            </a:r>
          </a:p>
          <a:p>
            <a:r>
              <a:rPr lang="en-US" dirty="0"/>
              <a:t>Parent might terminate execution for these reasons:</a:t>
            </a:r>
          </a:p>
          <a:p>
            <a:pPr lvl="1"/>
            <a:r>
              <a:rPr lang="en-US" dirty="0"/>
              <a:t>Child has exceeded resources. </a:t>
            </a:r>
          </a:p>
          <a:p>
            <a:pPr lvl="1"/>
            <a:r>
              <a:rPr lang="en-US" dirty="0"/>
              <a:t>Task assigned to child is not needed</a:t>
            </a:r>
          </a:p>
          <a:p>
            <a:pPr lvl="1"/>
            <a:r>
              <a:rPr lang="en-US" dirty="0"/>
              <a:t>Parent is exiting and OS does not allow child to be present when parent is killed. </a:t>
            </a:r>
          </a:p>
          <a:p>
            <a:pPr lvl="1"/>
            <a:r>
              <a:rPr lang="en-US" dirty="0"/>
              <a:t>Child process which has exited but parent has not called wait() is in Zombie state.</a:t>
            </a:r>
          </a:p>
          <a:p>
            <a:pPr lvl="1"/>
            <a:r>
              <a:rPr lang="en-US" dirty="0"/>
              <a:t>Parent did not call wait and terminated then all the child processes are called orphan. Generally </a:t>
            </a:r>
            <a:r>
              <a:rPr lang="en-US" dirty="0" err="1"/>
              <a:t>init</a:t>
            </a:r>
            <a:r>
              <a:rPr lang="en-US" dirty="0"/>
              <a:t>() process is assigned parent of orphan. </a:t>
            </a:r>
          </a:p>
        </p:txBody>
      </p:sp>
    </p:spTree>
    <p:extLst>
      <p:ext uri="{BB962C8B-B14F-4D97-AF65-F5344CB8AC3E}">
        <p14:creationId xmlns:p14="http://schemas.microsoft.com/office/powerpoint/2010/main" val="2083551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656A-BA1A-4E6A-94F6-DD6D6DE365B1}"/>
              </a:ext>
            </a:extLst>
          </p:cNvPr>
          <p:cNvSpPr>
            <a:spLocks noGrp="1"/>
          </p:cNvSpPr>
          <p:nvPr>
            <p:ph type="title"/>
          </p:nvPr>
        </p:nvSpPr>
        <p:spPr/>
        <p:txBody>
          <a:bodyPr/>
          <a:lstStyle/>
          <a:p>
            <a:r>
              <a:rPr lang="en-US" dirty="0"/>
              <a:t>Inter Process communication</a:t>
            </a:r>
          </a:p>
        </p:txBody>
      </p:sp>
      <p:sp>
        <p:nvSpPr>
          <p:cNvPr id="3" name="Content Placeholder 2">
            <a:extLst>
              <a:ext uri="{FF2B5EF4-FFF2-40B4-BE49-F238E27FC236}">
                <a16:creationId xmlns:a16="http://schemas.microsoft.com/office/drawing/2014/main" id="{C8EE9B51-4C12-4ADE-9BE4-6C17A05966B1}"/>
              </a:ext>
            </a:extLst>
          </p:cNvPr>
          <p:cNvSpPr>
            <a:spLocks noGrp="1"/>
          </p:cNvSpPr>
          <p:nvPr>
            <p:ph idx="1"/>
          </p:nvPr>
        </p:nvSpPr>
        <p:spPr/>
        <p:txBody>
          <a:bodyPr/>
          <a:lstStyle/>
          <a:p>
            <a:r>
              <a:rPr lang="en-US" dirty="0"/>
              <a:t>Process is independent if it is not affected by other processes. </a:t>
            </a:r>
          </a:p>
          <a:p>
            <a:r>
              <a:rPr lang="en-US" dirty="0"/>
              <a:t>Processes can be cooperating to complete a task too. </a:t>
            </a:r>
          </a:p>
          <a:p>
            <a:r>
              <a:rPr lang="en-US" dirty="0"/>
              <a:t>Reasons for IPC:</a:t>
            </a:r>
          </a:p>
          <a:p>
            <a:pPr lvl="1"/>
            <a:r>
              <a:rPr lang="en-US" dirty="0"/>
              <a:t>Information sharing.</a:t>
            </a:r>
          </a:p>
          <a:p>
            <a:pPr lvl="1"/>
            <a:r>
              <a:rPr lang="en-US" dirty="0"/>
              <a:t>Computational speedup</a:t>
            </a:r>
          </a:p>
          <a:p>
            <a:pPr lvl="1"/>
            <a:r>
              <a:rPr lang="en-US" dirty="0"/>
              <a:t>Modularity</a:t>
            </a:r>
          </a:p>
          <a:p>
            <a:pPr lvl="1"/>
            <a:r>
              <a:rPr lang="en-US" dirty="0"/>
              <a:t>Convenience</a:t>
            </a:r>
          </a:p>
          <a:p>
            <a:pPr marL="457200" lvl="1" indent="0">
              <a:buNone/>
            </a:pPr>
            <a:endParaRPr lang="en-US" dirty="0"/>
          </a:p>
          <a:p>
            <a:pPr lvl="1"/>
            <a:endParaRPr lang="en-US" dirty="0"/>
          </a:p>
        </p:txBody>
      </p:sp>
    </p:spTree>
    <p:extLst>
      <p:ext uri="{BB962C8B-B14F-4D97-AF65-F5344CB8AC3E}">
        <p14:creationId xmlns:p14="http://schemas.microsoft.com/office/powerpoint/2010/main" val="1178564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E905-52F4-E24E-89ED-C844C0659AE0}"/>
              </a:ext>
            </a:extLst>
          </p:cNvPr>
          <p:cNvSpPr>
            <a:spLocks noGrp="1"/>
          </p:cNvSpPr>
          <p:nvPr>
            <p:ph type="title"/>
          </p:nvPr>
        </p:nvSpPr>
        <p:spPr/>
        <p:txBody>
          <a:bodyPr/>
          <a:lstStyle/>
          <a:p>
            <a:r>
              <a:rPr lang="en-US" dirty="0"/>
              <a:t>Chrome Browser</a:t>
            </a:r>
          </a:p>
        </p:txBody>
      </p:sp>
      <p:sp>
        <p:nvSpPr>
          <p:cNvPr id="3" name="Content Placeholder 2">
            <a:extLst>
              <a:ext uri="{FF2B5EF4-FFF2-40B4-BE49-F238E27FC236}">
                <a16:creationId xmlns:a16="http://schemas.microsoft.com/office/drawing/2014/main" id="{E2024FC1-6D58-704C-8F0B-53478CA52C00}"/>
              </a:ext>
            </a:extLst>
          </p:cNvPr>
          <p:cNvSpPr>
            <a:spLocks noGrp="1"/>
          </p:cNvSpPr>
          <p:nvPr>
            <p:ph idx="1"/>
          </p:nvPr>
        </p:nvSpPr>
        <p:spPr/>
        <p:txBody>
          <a:bodyPr/>
          <a:lstStyle/>
          <a:p>
            <a:r>
              <a:rPr lang="en-US" dirty="0"/>
              <a:t>Chrome uses three different types of processes:</a:t>
            </a:r>
          </a:p>
          <a:p>
            <a:pPr lvl="1"/>
            <a:r>
              <a:rPr lang="en-US" dirty="0"/>
              <a:t>Browser: The browser process is responsible for managing the user interface as well as disk and network I/O. A new browser process is created when Chrome is started. Only one browser process is created.</a:t>
            </a:r>
          </a:p>
          <a:p>
            <a:pPr lvl="1"/>
            <a:r>
              <a:rPr lang="en-US" dirty="0"/>
              <a:t>Renderer: Renderer processes contain logic for rendering web pages. Thus, they contain the logic for handling HTML, </a:t>
            </a:r>
            <a:r>
              <a:rPr lang="en-US" dirty="0" err="1"/>
              <a:t>Javascript</a:t>
            </a:r>
            <a:r>
              <a:rPr lang="en-US" dirty="0"/>
              <a:t>, images, and so forth. Each tab has its own renderer process</a:t>
            </a:r>
          </a:p>
          <a:p>
            <a:pPr lvl="1"/>
            <a:r>
              <a:rPr lang="en-US" dirty="0"/>
              <a:t>Plug-in: A plug-in process is created for each type of plug-in (such as Flash or QuickTime) in use.</a:t>
            </a:r>
          </a:p>
        </p:txBody>
      </p:sp>
    </p:spTree>
    <p:extLst>
      <p:ext uri="{BB962C8B-B14F-4D97-AF65-F5344CB8AC3E}">
        <p14:creationId xmlns:p14="http://schemas.microsoft.com/office/powerpoint/2010/main" val="268063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656A-BA1A-4E6A-94F6-DD6D6DE365B1}"/>
              </a:ext>
            </a:extLst>
          </p:cNvPr>
          <p:cNvSpPr>
            <a:spLocks noGrp="1"/>
          </p:cNvSpPr>
          <p:nvPr>
            <p:ph type="title"/>
          </p:nvPr>
        </p:nvSpPr>
        <p:spPr/>
        <p:txBody>
          <a:bodyPr/>
          <a:lstStyle/>
          <a:p>
            <a:r>
              <a:rPr lang="en-US" dirty="0"/>
              <a:t>Inter Process communication</a:t>
            </a:r>
          </a:p>
        </p:txBody>
      </p:sp>
      <p:sp>
        <p:nvSpPr>
          <p:cNvPr id="3" name="Content Placeholder 2">
            <a:extLst>
              <a:ext uri="{FF2B5EF4-FFF2-40B4-BE49-F238E27FC236}">
                <a16:creationId xmlns:a16="http://schemas.microsoft.com/office/drawing/2014/main" id="{C8EE9B51-4C12-4ADE-9BE4-6C17A05966B1}"/>
              </a:ext>
            </a:extLst>
          </p:cNvPr>
          <p:cNvSpPr>
            <a:spLocks noGrp="1"/>
          </p:cNvSpPr>
          <p:nvPr>
            <p:ph idx="1"/>
          </p:nvPr>
        </p:nvSpPr>
        <p:spPr/>
        <p:txBody>
          <a:bodyPr/>
          <a:lstStyle/>
          <a:p>
            <a:r>
              <a:rPr lang="en-US" dirty="0"/>
              <a:t>Process is independent if it is not affected by other processes. </a:t>
            </a:r>
          </a:p>
          <a:p>
            <a:r>
              <a:rPr lang="en-US" dirty="0"/>
              <a:t>Processes can be cooperating to complete a task too. </a:t>
            </a:r>
          </a:p>
          <a:p>
            <a:r>
              <a:rPr lang="en-US" dirty="0"/>
              <a:t>Reasons for IPC:</a:t>
            </a:r>
          </a:p>
          <a:p>
            <a:pPr lvl="1"/>
            <a:r>
              <a:rPr lang="en-US" dirty="0"/>
              <a:t>Information sharing.</a:t>
            </a:r>
          </a:p>
          <a:p>
            <a:pPr lvl="1"/>
            <a:r>
              <a:rPr lang="en-US" dirty="0"/>
              <a:t>Computational speedup</a:t>
            </a:r>
          </a:p>
          <a:p>
            <a:pPr lvl="1"/>
            <a:r>
              <a:rPr lang="en-US" dirty="0"/>
              <a:t>Modularity</a:t>
            </a:r>
          </a:p>
          <a:p>
            <a:pPr lvl="1"/>
            <a:r>
              <a:rPr lang="en-US" dirty="0"/>
              <a:t>Convenience</a:t>
            </a:r>
          </a:p>
          <a:p>
            <a:pPr marL="457200" lvl="1" indent="0">
              <a:buNone/>
            </a:pPr>
            <a:endParaRPr lang="en-US" dirty="0"/>
          </a:p>
          <a:p>
            <a:pPr lvl="1"/>
            <a:endParaRPr lang="en-US" dirty="0"/>
          </a:p>
        </p:txBody>
      </p:sp>
    </p:spTree>
    <p:extLst>
      <p:ext uri="{BB962C8B-B14F-4D97-AF65-F5344CB8AC3E}">
        <p14:creationId xmlns:p14="http://schemas.microsoft.com/office/powerpoint/2010/main" val="2654852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E722-B567-B443-B2A7-A879749B52DD}"/>
              </a:ext>
            </a:extLst>
          </p:cNvPr>
          <p:cNvSpPr>
            <a:spLocks noGrp="1"/>
          </p:cNvSpPr>
          <p:nvPr>
            <p:ph type="title"/>
          </p:nvPr>
        </p:nvSpPr>
        <p:spPr/>
        <p:txBody>
          <a:bodyPr/>
          <a:lstStyle/>
          <a:p>
            <a:r>
              <a:rPr lang="en-US" dirty="0"/>
              <a:t>Shared Memory and Message Passing</a:t>
            </a:r>
          </a:p>
        </p:txBody>
      </p:sp>
      <p:pic>
        <p:nvPicPr>
          <p:cNvPr id="4" name="Content Placeholder 3">
            <a:extLst>
              <a:ext uri="{FF2B5EF4-FFF2-40B4-BE49-F238E27FC236}">
                <a16:creationId xmlns:a16="http://schemas.microsoft.com/office/drawing/2014/main" id="{AE186269-D5DA-5042-B62E-DD8C9793E047}"/>
              </a:ext>
            </a:extLst>
          </p:cNvPr>
          <p:cNvPicPr>
            <a:picLocks noGrp="1" noChangeAspect="1"/>
          </p:cNvPicPr>
          <p:nvPr>
            <p:ph idx="1"/>
          </p:nvPr>
        </p:nvPicPr>
        <p:blipFill>
          <a:blip r:embed="rId2"/>
          <a:stretch>
            <a:fillRect/>
          </a:stretch>
        </p:blipFill>
        <p:spPr>
          <a:xfrm>
            <a:off x="3012223" y="2314827"/>
            <a:ext cx="5676900" cy="3060700"/>
          </a:xfrm>
          <a:prstGeom prst="rect">
            <a:avLst/>
          </a:prstGeom>
        </p:spPr>
      </p:pic>
    </p:spTree>
    <p:extLst>
      <p:ext uri="{BB962C8B-B14F-4D97-AF65-F5344CB8AC3E}">
        <p14:creationId xmlns:p14="http://schemas.microsoft.com/office/powerpoint/2010/main" val="379452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840F-DAC3-4FF5-B57E-248B06D7718C}"/>
              </a:ext>
            </a:extLst>
          </p:cNvPr>
          <p:cNvSpPr>
            <a:spLocks noGrp="1"/>
          </p:cNvSpPr>
          <p:nvPr>
            <p:ph type="title"/>
          </p:nvPr>
        </p:nvSpPr>
        <p:spPr/>
        <p:txBody>
          <a:bodyPr/>
          <a:lstStyle/>
          <a:p>
            <a:r>
              <a:rPr lang="en-US" dirty="0"/>
              <a:t>Shared Memory</a:t>
            </a:r>
          </a:p>
        </p:txBody>
      </p:sp>
      <p:sp>
        <p:nvSpPr>
          <p:cNvPr id="3" name="Content Placeholder 2">
            <a:extLst>
              <a:ext uri="{FF2B5EF4-FFF2-40B4-BE49-F238E27FC236}">
                <a16:creationId xmlns:a16="http://schemas.microsoft.com/office/drawing/2014/main" id="{1B5A1D26-4446-4B2D-BB7C-B40098814B19}"/>
              </a:ext>
            </a:extLst>
          </p:cNvPr>
          <p:cNvSpPr>
            <a:spLocks noGrp="1"/>
          </p:cNvSpPr>
          <p:nvPr>
            <p:ph idx="1"/>
          </p:nvPr>
        </p:nvSpPr>
        <p:spPr/>
        <p:txBody>
          <a:bodyPr>
            <a:normAutofit fontScale="85000" lnSpcReduction="20000"/>
          </a:bodyPr>
          <a:lstStyle/>
          <a:p>
            <a:r>
              <a:rPr lang="en-US" dirty="0"/>
              <a:t>Producer, Consumer </a:t>
            </a:r>
          </a:p>
          <a:p>
            <a:r>
              <a:rPr lang="en-US" dirty="0"/>
              <a:t>Unbounded Buffer</a:t>
            </a:r>
          </a:p>
          <a:p>
            <a:r>
              <a:rPr lang="en-US" dirty="0"/>
              <a:t>Bounded buffer</a:t>
            </a:r>
          </a:p>
          <a:p>
            <a:pPr marL="0" indent="0">
              <a:buNone/>
            </a:pPr>
            <a:r>
              <a:rPr lang="en-US" dirty="0"/>
              <a:t>item next consumed; </a:t>
            </a:r>
          </a:p>
          <a:p>
            <a:pPr marL="0" indent="0">
              <a:buNone/>
            </a:pPr>
            <a:r>
              <a:rPr lang="en-US" dirty="0"/>
              <a:t>while (true) { </a:t>
            </a:r>
          </a:p>
          <a:p>
            <a:pPr marL="0" indent="0">
              <a:buNone/>
            </a:pPr>
            <a:r>
              <a:rPr lang="en-US" dirty="0"/>
              <a:t>	while (in == out) </a:t>
            </a:r>
          </a:p>
          <a:p>
            <a:pPr marL="0" indent="0">
              <a:buNone/>
            </a:pPr>
            <a:r>
              <a:rPr lang="en-US" dirty="0"/>
              <a:t>		/* do nothing */ </a:t>
            </a:r>
          </a:p>
          <a:p>
            <a:pPr marL="0" indent="0">
              <a:buNone/>
            </a:pPr>
            <a:r>
              <a:rPr lang="en-US" dirty="0"/>
              <a:t>	next consumed = buffer[out]; </a:t>
            </a:r>
          </a:p>
          <a:p>
            <a:pPr marL="0" indent="0">
              <a:buNone/>
            </a:pPr>
            <a:r>
              <a:rPr lang="en-US" dirty="0"/>
              <a:t>	out = (out + 1) % BUFFER SIZE; </a:t>
            </a:r>
          </a:p>
          <a:p>
            <a:pPr marL="0" indent="0">
              <a:buNone/>
            </a:pPr>
            <a:r>
              <a:rPr lang="en-US" dirty="0"/>
              <a:t>	/* consume the item in next consumed */ </a:t>
            </a:r>
          </a:p>
          <a:p>
            <a:pPr marL="0" indent="0">
              <a:buNone/>
            </a:pPr>
            <a:r>
              <a:rPr lang="en-US" dirty="0"/>
              <a:t>}</a:t>
            </a:r>
          </a:p>
          <a:p>
            <a:endParaRPr lang="en-US" dirty="0"/>
          </a:p>
        </p:txBody>
      </p:sp>
    </p:spTree>
    <p:extLst>
      <p:ext uri="{BB962C8B-B14F-4D97-AF65-F5344CB8AC3E}">
        <p14:creationId xmlns:p14="http://schemas.microsoft.com/office/powerpoint/2010/main" val="3748786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F0E44-1D5A-4725-BCEC-C383938A9137}"/>
              </a:ext>
            </a:extLst>
          </p:cNvPr>
          <p:cNvSpPr>
            <a:spLocks noGrp="1"/>
          </p:cNvSpPr>
          <p:nvPr>
            <p:ph type="title"/>
          </p:nvPr>
        </p:nvSpPr>
        <p:spPr/>
        <p:txBody>
          <a:bodyPr/>
          <a:lstStyle/>
          <a:p>
            <a:r>
              <a:rPr lang="en-US" dirty="0"/>
              <a:t>Message Passing System</a:t>
            </a:r>
          </a:p>
        </p:txBody>
      </p:sp>
      <p:sp>
        <p:nvSpPr>
          <p:cNvPr id="3" name="Content Placeholder 2">
            <a:extLst>
              <a:ext uri="{FF2B5EF4-FFF2-40B4-BE49-F238E27FC236}">
                <a16:creationId xmlns:a16="http://schemas.microsoft.com/office/drawing/2014/main" id="{7091DB35-59E6-441B-9D09-5442A39F2F0A}"/>
              </a:ext>
            </a:extLst>
          </p:cNvPr>
          <p:cNvSpPr>
            <a:spLocks noGrp="1"/>
          </p:cNvSpPr>
          <p:nvPr>
            <p:ph idx="1"/>
          </p:nvPr>
        </p:nvSpPr>
        <p:spPr/>
        <p:txBody>
          <a:bodyPr>
            <a:normAutofit/>
          </a:bodyPr>
          <a:lstStyle/>
          <a:p>
            <a:r>
              <a:rPr lang="en-US" dirty="0"/>
              <a:t>Direct Or Indirect communication  Send(message), receive(Message)</a:t>
            </a:r>
          </a:p>
          <a:p>
            <a:r>
              <a:rPr lang="en-US" dirty="0"/>
              <a:t>Synchronous or Asynchronous communication</a:t>
            </a:r>
          </a:p>
          <a:p>
            <a:r>
              <a:rPr lang="en-US" dirty="0"/>
              <a:t>Automatic or explicit buffering</a:t>
            </a:r>
          </a:p>
        </p:txBody>
      </p:sp>
    </p:spTree>
    <p:extLst>
      <p:ext uri="{BB962C8B-B14F-4D97-AF65-F5344CB8AC3E}">
        <p14:creationId xmlns:p14="http://schemas.microsoft.com/office/powerpoint/2010/main" val="3429168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D78F-85DE-A041-AC62-42B16E0222B2}"/>
              </a:ext>
            </a:extLst>
          </p:cNvPr>
          <p:cNvSpPr>
            <a:spLocks noGrp="1"/>
          </p:cNvSpPr>
          <p:nvPr>
            <p:ph type="title"/>
          </p:nvPr>
        </p:nvSpPr>
        <p:spPr/>
        <p:txBody>
          <a:bodyPr/>
          <a:lstStyle/>
          <a:p>
            <a:r>
              <a:rPr lang="en-US" dirty="0"/>
              <a:t>Naming(Direct Communication)</a:t>
            </a:r>
          </a:p>
        </p:txBody>
      </p:sp>
      <p:sp>
        <p:nvSpPr>
          <p:cNvPr id="3" name="Content Placeholder 2">
            <a:extLst>
              <a:ext uri="{FF2B5EF4-FFF2-40B4-BE49-F238E27FC236}">
                <a16:creationId xmlns:a16="http://schemas.microsoft.com/office/drawing/2014/main" id="{3FC3F0C0-436D-2749-A78B-3AD22FD56793}"/>
              </a:ext>
            </a:extLst>
          </p:cNvPr>
          <p:cNvSpPr>
            <a:spLocks noGrp="1"/>
          </p:cNvSpPr>
          <p:nvPr>
            <p:ph idx="1"/>
          </p:nvPr>
        </p:nvSpPr>
        <p:spPr/>
        <p:txBody>
          <a:bodyPr/>
          <a:lstStyle/>
          <a:p>
            <a:r>
              <a:rPr lang="en-US" dirty="0"/>
              <a:t>send(P, message)—Send a message to process P. </a:t>
            </a:r>
          </a:p>
          <a:p>
            <a:r>
              <a:rPr lang="en-US" dirty="0"/>
              <a:t>receive(Q, message)—Receive a message from process Q.</a:t>
            </a:r>
          </a:p>
          <a:p>
            <a:r>
              <a:rPr lang="en-US" dirty="0"/>
              <a:t>A communication link in this scheme has the following properties: </a:t>
            </a:r>
          </a:p>
          <a:p>
            <a:pPr lvl="1"/>
            <a:r>
              <a:rPr lang="en-US" dirty="0"/>
              <a:t> A link is established automatically between every pair of processes that want to communicate. The processes need to know only each other’s identity to communicate.</a:t>
            </a:r>
          </a:p>
          <a:p>
            <a:pPr lvl="1"/>
            <a:r>
              <a:rPr lang="en-US" dirty="0"/>
              <a:t> A link is associated with exactly two processes.</a:t>
            </a:r>
          </a:p>
          <a:p>
            <a:pPr lvl="1"/>
            <a:r>
              <a:rPr lang="en-US" dirty="0"/>
              <a:t>Between each pair of processes, there exists exactly one link.</a:t>
            </a:r>
          </a:p>
          <a:p>
            <a:pPr lvl="1"/>
            <a:endParaRPr lang="en-US" dirty="0"/>
          </a:p>
        </p:txBody>
      </p:sp>
    </p:spTree>
    <p:extLst>
      <p:ext uri="{BB962C8B-B14F-4D97-AF65-F5344CB8AC3E}">
        <p14:creationId xmlns:p14="http://schemas.microsoft.com/office/powerpoint/2010/main" val="119418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EDAA-CE44-49CA-B7C8-D5C2FC6804B2}"/>
              </a:ext>
            </a:extLst>
          </p:cNvPr>
          <p:cNvSpPr>
            <a:spLocks noGrp="1"/>
          </p:cNvSpPr>
          <p:nvPr>
            <p:ph type="title"/>
          </p:nvPr>
        </p:nvSpPr>
        <p:spPr/>
        <p:txBody>
          <a:bodyPr/>
          <a:lstStyle/>
          <a:p>
            <a:r>
              <a:rPr lang="en-US" dirty="0"/>
              <a:t>What is a Process</a:t>
            </a:r>
          </a:p>
        </p:txBody>
      </p:sp>
      <p:sp>
        <p:nvSpPr>
          <p:cNvPr id="3" name="Content Placeholder 2">
            <a:extLst>
              <a:ext uri="{FF2B5EF4-FFF2-40B4-BE49-F238E27FC236}">
                <a16:creationId xmlns:a16="http://schemas.microsoft.com/office/drawing/2014/main" id="{38ADEDC4-43B4-4202-A8FD-C8382BCAB74E}"/>
              </a:ext>
            </a:extLst>
          </p:cNvPr>
          <p:cNvSpPr>
            <a:spLocks noGrp="1"/>
          </p:cNvSpPr>
          <p:nvPr>
            <p:ph idx="1"/>
          </p:nvPr>
        </p:nvSpPr>
        <p:spPr>
          <a:xfrm>
            <a:off x="550817" y="1771485"/>
            <a:ext cx="9357360" cy="561253"/>
          </a:xfrm>
        </p:spPr>
        <p:txBody>
          <a:bodyPr/>
          <a:lstStyle/>
          <a:p>
            <a:pPr marL="0" indent="0">
              <a:buNone/>
            </a:pPr>
            <a:r>
              <a:rPr lang="en-US" dirty="0"/>
              <a:t>Process is a program in execution</a:t>
            </a:r>
          </a:p>
        </p:txBody>
      </p:sp>
      <p:sp>
        <p:nvSpPr>
          <p:cNvPr id="4" name="Rectangle 3">
            <a:extLst>
              <a:ext uri="{FF2B5EF4-FFF2-40B4-BE49-F238E27FC236}">
                <a16:creationId xmlns:a16="http://schemas.microsoft.com/office/drawing/2014/main" id="{553E7A48-274C-4727-B00A-2A78A75A8ECA}"/>
              </a:ext>
            </a:extLst>
          </p:cNvPr>
          <p:cNvSpPr/>
          <p:nvPr/>
        </p:nvSpPr>
        <p:spPr>
          <a:xfrm>
            <a:off x="3953992" y="2528789"/>
            <a:ext cx="2062129" cy="3556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D7A0BF-BACE-4268-86FD-A2DB91BE7386}"/>
              </a:ext>
            </a:extLst>
          </p:cNvPr>
          <p:cNvSpPr/>
          <p:nvPr/>
        </p:nvSpPr>
        <p:spPr>
          <a:xfrm>
            <a:off x="3953990" y="2528789"/>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Stack</a:t>
            </a:r>
          </a:p>
        </p:txBody>
      </p:sp>
      <p:sp>
        <p:nvSpPr>
          <p:cNvPr id="6" name="Rectangle 5">
            <a:extLst>
              <a:ext uri="{FF2B5EF4-FFF2-40B4-BE49-F238E27FC236}">
                <a16:creationId xmlns:a16="http://schemas.microsoft.com/office/drawing/2014/main" id="{BC9872EA-47FE-4E40-BE9F-18710B4960F8}"/>
              </a:ext>
            </a:extLst>
          </p:cNvPr>
          <p:cNvSpPr/>
          <p:nvPr/>
        </p:nvSpPr>
        <p:spPr>
          <a:xfrm>
            <a:off x="3953988" y="4439064"/>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Heap</a:t>
            </a:r>
          </a:p>
        </p:txBody>
      </p:sp>
      <p:sp>
        <p:nvSpPr>
          <p:cNvPr id="7" name="Rectangle 6">
            <a:extLst>
              <a:ext uri="{FF2B5EF4-FFF2-40B4-BE49-F238E27FC236}">
                <a16:creationId xmlns:a16="http://schemas.microsoft.com/office/drawing/2014/main" id="{288BFA83-5209-4324-A4A3-506ECCD2E5D3}"/>
              </a:ext>
            </a:extLst>
          </p:cNvPr>
          <p:cNvSpPr/>
          <p:nvPr/>
        </p:nvSpPr>
        <p:spPr>
          <a:xfrm>
            <a:off x="3953988" y="5000317"/>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8" name="Rectangle 7">
            <a:extLst>
              <a:ext uri="{FF2B5EF4-FFF2-40B4-BE49-F238E27FC236}">
                <a16:creationId xmlns:a16="http://schemas.microsoft.com/office/drawing/2014/main" id="{6F0B92F1-12E9-49DE-AC15-FB49DBDFAA29}"/>
              </a:ext>
            </a:extLst>
          </p:cNvPr>
          <p:cNvSpPr/>
          <p:nvPr/>
        </p:nvSpPr>
        <p:spPr>
          <a:xfrm>
            <a:off x="3953988" y="5561570"/>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Text</a:t>
            </a:r>
          </a:p>
        </p:txBody>
      </p:sp>
      <p:cxnSp>
        <p:nvCxnSpPr>
          <p:cNvPr id="10" name="Straight Arrow Connector 9">
            <a:extLst>
              <a:ext uri="{FF2B5EF4-FFF2-40B4-BE49-F238E27FC236}">
                <a16:creationId xmlns:a16="http://schemas.microsoft.com/office/drawing/2014/main" id="{EC2D8C6D-DE9D-4EEC-BA07-3CC466A72826}"/>
              </a:ext>
            </a:extLst>
          </p:cNvPr>
          <p:cNvCxnSpPr>
            <a:cxnSpLocks/>
          </p:cNvCxnSpPr>
          <p:nvPr/>
        </p:nvCxnSpPr>
        <p:spPr>
          <a:xfrm flipH="1" flipV="1">
            <a:off x="5035501" y="3942441"/>
            <a:ext cx="1" cy="496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E9650B5-C64F-4981-AAAC-D35E218D8FCE}"/>
              </a:ext>
            </a:extLst>
          </p:cNvPr>
          <p:cNvCxnSpPr/>
          <p:nvPr/>
        </p:nvCxnSpPr>
        <p:spPr>
          <a:xfrm>
            <a:off x="5035501" y="3090042"/>
            <a:ext cx="0" cy="547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3813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AFF7-347A-1B44-8086-0D3762250AC0}"/>
              </a:ext>
            </a:extLst>
          </p:cNvPr>
          <p:cNvSpPr>
            <a:spLocks noGrp="1"/>
          </p:cNvSpPr>
          <p:nvPr>
            <p:ph type="title"/>
          </p:nvPr>
        </p:nvSpPr>
        <p:spPr/>
        <p:txBody>
          <a:bodyPr/>
          <a:lstStyle/>
          <a:p>
            <a:r>
              <a:rPr lang="en-US" dirty="0"/>
              <a:t>Mailboxes or Ports (Indirect </a:t>
            </a:r>
            <a:r>
              <a:rPr lang="en-US" dirty="0" err="1"/>
              <a:t>Comunication</a:t>
            </a:r>
            <a:r>
              <a:rPr lang="en-US" dirty="0"/>
              <a:t>)</a:t>
            </a:r>
          </a:p>
        </p:txBody>
      </p:sp>
      <p:sp>
        <p:nvSpPr>
          <p:cNvPr id="3" name="Content Placeholder 2">
            <a:extLst>
              <a:ext uri="{FF2B5EF4-FFF2-40B4-BE49-F238E27FC236}">
                <a16:creationId xmlns:a16="http://schemas.microsoft.com/office/drawing/2014/main" id="{8FEC3CA3-AAB7-C74A-B2A4-43A76C82E33D}"/>
              </a:ext>
            </a:extLst>
          </p:cNvPr>
          <p:cNvSpPr>
            <a:spLocks noGrp="1"/>
          </p:cNvSpPr>
          <p:nvPr>
            <p:ph idx="1"/>
          </p:nvPr>
        </p:nvSpPr>
        <p:spPr/>
        <p:txBody>
          <a:bodyPr/>
          <a:lstStyle/>
          <a:p>
            <a:r>
              <a:rPr lang="en-US" dirty="0"/>
              <a:t>send(A, message)—Send a message to mailbox A.</a:t>
            </a:r>
          </a:p>
          <a:p>
            <a:r>
              <a:rPr lang="en-US" dirty="0"/>
              <a:t>receive(A, message)—Receive a message from mailbox A.</a:t>
            </a:r>
          </a:p>
          <a:p>
            <a:r>
              <a:rPr lang="en-US" dirty="0"/>
              <a:t>In this scheme, a communication link has the following properties: </a:t>
            </a:r>
          </a:p>
          <a:p>
            <a:pPr lvl="1"/>
            <a:r>
              <a:rPr lang="en-US" dirty="0"/>
              <a:t> A link is established between a pair of processes only if both members of the pair have a shared mailbox.</a:t>
            </a:r>
          </a:p>
          <a:p>
            <a:pPr lvl="1"/>
            <a:r>
              <a:rPr lang="en-US" dirty="0"/>
              <a:t>A link may be associated with more than two processes.</a:t>
            </a:r>
          </a:p>
          <a:p>
            <a:pPr lvl="1"/>
            <a:r>
              <a:rPr lang="en-US" dirty="0"/>
              <a:t> Between each pair of communicating processes, a number of different links may exist, with each link corresponding to one mailbox</a:t>
            </a:r>
          </a:p>
          <a:p>
            <a:pPr lvl="1"/>
            <a:endParaRPr lang="en-US" dirty="0"/>
          </a:p>
        </p:txBody>
      </p:sp>
    </p:spTree>
    <p:extLst>
      <p:ext uri="{BB962C8B-B14F-4D97-AF65-F5344CB8AC3E}">
        <p14:creationId xmlns:p14="http://schemas.microsoft.com/office/powerpoint/2010/main" val="3644659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2739-DE16-48B0-A046-FF2E1B466B22}"/>
              </a:ext>
            </a:extLst>
          </p:cNvPr>
          <p:cNvSpPr>
            <a:spLocks noGrp="1"/>
          </p:cNvSpPr>
          <p:nvPr>
            <p:ph type="title"/>
          </p:nvPr>
        </p:nvSpPr>
        <p:spPr/>
        <p:txBody>
          <a:bodyPr/>
          <a:lstStyle/>
          <a:p>
            <a:r>
              <a:rPr lang="en-US" dirty="0"/>
              <a:t>Synchronization</a:t>
            </a:r>
          </a:p>
        </p:txBody>
      </p:sp>
      <p:sp>
        <p:nvSpPr>
          <p:cNvPr id="3" name="Content Placeholder 2">
            <a:extLst>
              <a:ext uri="{FF2B5EF4-FFF2-40B4-BE49-F238E27FC236}">
                <a16:creationId xmlns:a16="http://schemas.microsoft.com/office/drawing/2014/main" id="{562A1D71-85CF-4CC3-BCF7-0247B50EBF78}"/>
              </a:ext>
            </a:extLst>
          </p:cNvPr>
          <p:cNvSpPr>
            <a:spLocks noGrp="1"/>
          </p:cNvSpPr>
          <p:nvPr>
            <p:ph idx="1"/>
          </p:nvPr>
        </p:nvSpPr>
        <p:spPr/>
        <p:txBody>
          <a:bodyPr>
            <a:normAutofit fontScale="70000" lnSpcReduction="20000"/>
          </a:bodyPr>
          <a:lstStyle/>
          <a:p>
            <a:r>
              <a:rPr lang="en-US" dirty="0"/>
              <a:t>Blocking (Synchronous)</a:t>
            </a:r>
          </a:p>
          <a:p>
            <a:r>
              <a:rPr lang="en-US" dirty="0"/>
              <a:t>Non Blocking (Asynchronous)</a:t>
            </a:r>
          </a:p>
          <a:p>
            <a:r>
              <a:rPr lang="en-US" dirty="0"/>
              <a:t>Blocking send : The sending process is blocked until the message is received by the receiving process or by the mailbox.</a:t>
            </a:r>
          </a:p>
          <a:p>
            <a:r>
              <a:rPr lang="en-US" dirty="0"/>
              <a:t>Non Blocking Send: The sending process sends the message and resumes operation.</a:t>
            </a:r>
          </a:p>
          <a:p>
            <a:r>
              <a:rPr lang="en-US" dirty="0"/>
              <a:t>Blocking receive: The receiver blocks until a message is available.</a:t>
            </a:r>
          </a:p>
          <a:p>
            <a:r>
              <a:rPr lang="en-US" dirty="0"/>
              <a:t>Non Blocking receive: The receiver retrieves either a valid message or a null.</a:t>
            </a:r>
          </a:p>
          <a:p>
            <a:r>
              <a:rPr lang="en-US" dirty="0"/>
              <a:t>The solution to the producer–consumer problem becomes trivial when we use blocking send() and receive() statements.</a:t>
            </a:r>
          </a:p>
          <a:p>
            <a:r>
              <a:rPr lang="en-US" dirty="0"/>
              <a:t>Buffering</a:t>
            </a:r>
          </a:p>
          <a:p>
            <a:pPr lvl="1"/>
            <a:r>
              <a:rPr lang="en-US" dirty="0"/>
              <a:t>Zero Capacity: The sender must block until the recipient receives the message</a:t>
            </a:r>
          </a:p>
          <a:p>
            <a:pPr lvl="1"/>
            <a:r>
              <a:rPr lang="en-US" dirty="0"/>
              <a:t>Bounded capacity: The queue has finite length n, If the queue is not full the sender can continue execution without waiting. If the link is full, the sender must block until space is available in the queue.</a:t>
            </a:r>
          </a:p>
          <a:p>
            <a:pPr lvl="1"/>
            <a:r>
              <a:rPr lang="en-US" dirty="0"/>
              <a:t>Unbounded capacity: The queue’s length is potentially infinite; thus, any number of messages can wait in it. The sender never blocks.</a:t>
            </a:r>
          </a:p>
          <a:p>
            <a:endParaRPr lang="en-US" dirty="0"/>
          </a:p>
        </p:txBody>
      </p:sp>
    </p:spTree>
    <p:extLst>
      <p:ext uri="{BB962C8B-B14F-4D97-AF65-F5344CB8AC3E}">
        <p14:creationId xmlns:p14="http://schemas.microsoft.com/office/powerpoint/2010/main" val="91187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ECF6-E724-C847-BA14-41C4866DE884}"/>
              </a:ext>
            </a:extLst>
          </p:cNvPr>
          <p:cNvSpPr>
            <a:spLocks noGrp="1"/>
          </p:cNvSpPr>
          <p:nvPr>
            <p:ph type="title"/>
          </p:nvPr>
        </p:nvSpPr>
        <p:spPr/>
        <p:txBody>
          <a:bodyPr/>
          <a:lstStyle/>
          <a:p>
            <a:r>
              <a:rPr lang="en-US" dirty="0"/>
              <a:t>Buffering</a:t>
            </a:r>
          </a:p>
        </p:txBody>
      </p:sp>
      <p:sp>
        <p:nvSpPr>
          <p:cNvPr id="3" name="Content Placeholder 2">
            <a:extLst>
              <a:ext uri="{FF2B5EF4-FFF2-40B4-BE49-F238E27FC236}">
                <a16:creationId xmlns:a16="http://schemas.microsoft.com/office/drawing/2014/main" id="{F008719F-4BFC-0448-A735-44BDB11FE9CA}"/>
              </a:ext>
            </a:extLst>
          </p:cNvPr>
          <p:cNvSpPr>
            <a:spLocks noGrp="1"/>
          </p:cNvSpPr>
          <p:nvPr>
            <p:ph idx="1"/>
          </p:nvPr>
        </p:nvSpPr>
        <p:spPr/>
        <p:txBody>
          <a:bodyPr>
            <a:normAutofit fontScale="92500" lnSpcReduction="20000"/>
          </a:bodyPr>
          <a:lstStyle/>
          <a:p>
            <a:pPr marL="0" indent="0">
              <a:buNone/>
            </a:pPr>
            <a:r>
              <a:rPr lang="en-US" dirty="0"/>
              <a:t>message next produced; </a:t>
            </a:r>
          </a:p>
          <a:p>
            <a:pPr marL="0" indent="0">
              <a:buNone/>
            </a:pPr>
            <a:r>
              <a:rPr lang="en-US" dirty="0"/>
              <a:t>while (true) { </a:t>
            </a:r>
          </a:p>
          <a:p>
            <a:pPr marL="457200" lvl="1" indent="0">
              <a:buNone/>
            </a:pPr>
            <a:r>
              <a:rPr lang="en-US" dirty="0"/>
              <a:t>/* produce an item in next produced */ </a:t>
            </a:r>
          </a:p>
          <a:p>
            <a:pPr marL="457200" lvl="1" indent="0">
              <a:buNone/>
            </a:pPr>
            <a:r>
              <a:rPr lang="en-US" dirty="0"/>
              <a:t>send(next produced); </a:t>
            </a:r>
          </a:p>
          <a:p>
            <a:pPr marL="457200" lvl="1" indent="0">
              <a:buNone/>
            </a:pPr>
            <a:r>
              <a:rPr lang="en-US" dirty="0"/>
              <a:t>}</a:t>
            </a:r>
          </a:p>
          <a:p>
            <a:r>
              <a:rPr lang="en-US" dirty="0"/>
              <a:t>Zero Capacity: The sender must block until the recipient receives the message</a:t>
            </a:r>
          </a:p>
          <a:p>
            <a:r>
              <a:rPr lang="en-US" dirty="0"/>
              <a:t>Bounded capacity: The queue has finite length n, If the queue is not full the sender can continue execution without waiting. If the link is full, the sender must block until space is available in the queue.</a:t>
            </a:r>
          </a:p>
          <a:p>
            <a:r>
              <a:rPr lang="en-US" dirty="0"/>
              <a:t>Unbounded capacity: The queue’s length is potentially infinite; thus, any number of messages can wait in it. The sender never blocks.</a:t>
            </a:r>
          </a:p>
          <a:p>
            <a:pPr marL="0" indent="0">
              <a:buNone/>
            </a:pPr>
            <a:endParaRPr lang="en-US" dirty="0"/>
          </a:p>
          <a:p>
            <a:pPr marL="457200" lvl="1" indent="0">
              <a:buNone/>
            </a:pPr>
            <a:endParaRPr lang="en-US" dirty="0"/>
          </a:p>
        </p:txBody>
      </p:sp>
    </p:spTree>
    <p:extLst>
      <p:ext uri="{BB962C8B-B14F-4D97-AF65-F5344CB8AC3E}">
        <p14:creationId xmlns:p14="http://schemas.microsoft.com/office/powerpoint/2010/main" val="374313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73F0-4B36-B14B-BC94-3E5D037F90DB}"/>
              </a:ext>
            </a:extLst>
          </p:cNvPr>
          <p:cNvSpPr>
            <a:spLocks noGrp="1"/>
          </p:cNvSpPr>
          <p:nvPr>
            <p:ph type="title"/>
          </p:nvPr>
        </p:nvSpPr>
        <p:spPr/>
        <p:txBody>
          <a:bodyPr/>
          <a:lstStyle/>
          <a:p>
            <a:r>
              <a:rPr lang="en-US" dirty="0"/>
              <a:t>IPC Example Windows</a:t>
            </a:r>
          </a:p>
        </p:txBody>
      </p:sp>
      <p:sp>
        <p:nvSpPr>
          <p:cNvPr id="3" name="Content Placeholder 2">
            <a:extLst>
              <a:ext uri="{FF2B5EF4-FFF2-40B4-BE49-F238E27FC236}">
                <a16:creationId xmlns:a16="http://schemas.microsoft.com/office/drawing/2014/main" id="{0371DFB3-8E1D-EF4A-8DA8-6E44679E38B6}"/>
              </a:ext>
            </a:extLst>
          </p:cNvPr>
          <p:cNvSpPr>
            <a:spLocks noGrp="1"/>
          </p:cNvSpPr>
          <p:nvPr>
            <p:ph idx="1"/>
          </p:nvPr>
        </p:nvSpPr>
        <p:spPr/>
        <p:txBody>
          <a:bodyPr>
            <a:normAutofit fontScale="85000" lnSpcReduction="20000"/>
          </a:bodyPr>
          <a:lstStyle/>
          <a:p>
            <a:r>
              <a:rPr lang="en-US" dirty="0"/>
              <a:t>Windows uses two types of ports: connection ports and communication ports.</a:t>
            </a:r>
          </a:p>
          <a:p>
            <a:r>
              <a:rPr lang="en-US" dirty="0"/>
              <a:t>Server processes publish connection-port objects that are visible to all processes</a:t>
            </a:r>
          </a:p>
          <a:p>
            <a:r>
              <a:rPr lang="en-US" dirty="0"/>
              <a:t>When a client wants services from a subsystem, it opens a handle to the server’s connection-port object and sends a connection request to that port. The server then creates a channel and returns a handle to the client.</a:t>
            </a:r>
          </a:p>
          <a:p>
            <a:r>
              <a:rPr lang="en-US" dirty="0"/>
              <a:t>The channel consists of a pair of private communication ports: one for client—server messages, the other for server—client messages. </a:t>
            </a:r>
          </a:p>
          <a:p>
            <a:r>
              <a:rPr lang="en-US" dirty="0"/>
              <a:t>one of three message-passing techniques is chosen: </a:t>
            </a:r>
          </a:p>
          <a:p>
            <a:pPr lvl="1"/>
            <a:r>
              <a:rPr lang="en-US" dirty="0"/>
              <a:t>For small messages (up to 256 bytes), the port’s message queue is used as intermediate storage, and the messages are copied from one process to the other.</a:t>
            </a:r>
          </a:p>
          <a:p>
            <a:pPr lvl="1"/>
            <a:r>
              <a:rPr lang="en-US" dirty="0"/>
              <a:t>Larger messages must be passed through a section object, which is a region of shared memory associated with the channel.</a:t>
            </a:r>
          </a:p>
          <a:p>
            <a:pPr lvl="1"/>
            <a:r>
              <a:rPr lang="en-US" dirty="0"/>
              <a:t>When the amount of data is too large to fit into a section object, an API is available that allows server processes to read and write directly into the address space of a client.</a:t>
            </a:r>
          </a:p>
        </p:txBody>
      </p:sp>
    </p:spTree>
    <p:extLst>
      <p:ext uri="{BB962C8B-B14F-4D97-AF65-F5344CB8AC3E}">
        <p14:creationId xmlns:p14="http://schemas.microsoft.com/office/powerpoint/2010/main" val="370891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4A76-44FE-D34E-9BE4-ECCE888FCD8F}"/>
              </a:ext>
            </a:extLst>
          </p:cNvPr>
          <p:cNvSpPr>
            <a:spLocks noGrp="1"/>
          </p:cNvSpPr>
          <p:nvPr>
            <p:ph type="title"/>
          </p:nvPr>
        </p:nvSpPr>
        <p:spPr/>
        <p:txBody>
          <a:bodyPr/>
          <a:lstStyle/>
          <a:p>
            <a:r>
              <a:rPr lang="en-US" dirty="0"/>
              <a:t>IPC Example Windows</a:t>
            </a:r>
          </a:p>
        </p:txBody>
      </p:sp>
      <p:pic>
        <p:nvPicPr>
          <p:cNvPr id="4" name="Content Placeholder 3">
            <a:extLst>
              <a:ext uri="{FF2B5EF4-FFF2-40B4-BE49-F238E27FC236}">
                <a16:creationId xmlns:a16="http://schemas.microsoft.com/office/drawing/2014/main" id="{1F92322A-D998-7548-A7BC-BE2BD9FD6F93}"/>
              </a:ext>
            </a:extLst>
          </p:cNvPr>
          <p:cNvPicPr>
            <a:picLocks noGrp="1" noChangeAspect="1"/>
          </p:cNvPicPr>
          <p:nvPr>
            <p:ph idx="1"/>
          </p:nvPr>
        </p:nvPicPr>
        <p:blipFill>
          <a:blip r:embed="rId2"/>
          <a:stretch>
            <a:fillRect/>
          </a:stretch>
        </p:blipFill>
        <p:spPr>
          <a:xfrm>
            <a:off x="2730500" y="2216944"/>
            <a:ext cx="6731000" cy="3568700"/>
          </a:xfrm>
          <a:prstGeom prst="rect">
            <a:avLst/>
          </a:prstGeom>
        </p:spPr>
      </p:pic>
    </p:spTree>
    <p:extLst>
      <p:ext uri="{BB962C8B-B14F-4D97-AF65-F5344CB8AC3E}">
        <p14:creationId xmlns:p14="http://schemas.microsoft.com/office/powerpoint/2010/main" val="31911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3060-5984-4A30-B683-F3D12F19ABA0}"/>
              </a:ext>
            </a:extLst>
          </p:cNvPr>
          <p:cNvSpPr>
            <a:spLocks noGrp="1"/>
          </p:cNvSpPr>
          <p:nvPr>
            <p:ph type="title"/>
          </p:nvPr>
        </p:nvSpPr>
        <p:spPr/>
        <p:txBody>
          <a:bodyPr/>
          <a:lstStyle/>
          <a:p>
            <a:r>
              <a:rPr lang="en-US" dirty="0"/>
              <a:t>Process States</a:t>
            </a:r>
          </a:p>
        </p:txBody>
      </p:sp>
      <p:sp>
        <p:nvSpPr>
          <p:cNvPr id="3" name="Content Placeholder 2">
            <a:extLst>
              <a:ext uri="{FF2B5EF4-FFF2-40B4-BE49-F238E27FC236}">
                <a16:creationId xmlns:a16="http://schemas.microsoft.com/office/drawing/2014/main" id="{D2482B46-41DB-4A40-ACAC-7B3F86AB4BF2}"/>
              </a:ext>
            </a:extLst>
          </p:cNvPr>
          <p:cNvSpPr>
            <a:spLocks noGrp="1"/>
          </p:cNvSpPr>
          <p:nvPr>
            <p:ph idx="1"/>
          </p:nvPr>
        </p:nvSpPr>
        <p:spPr>
          <a:xfrm>
            <a:off x="721535" y="1563742"/>
            <a:ext cx="10515600" cy="4351338"/>
          </a:xfrm>
        </p:spPr>
        <p:txBody>
          <a:bodyPr/>
          <a:lstStyle/>
          <a:p>
            <a:r>
              <a:rPr lang="en-US" dirty="0"/>
              <a:t>New</a:t>
            </a:r>
          </a:p>
          <a:p>
            <a:r>
              <a:rPr lang="en-US" dirty="0"/>
              <a:t>Ready</a:t>
            </a:r>
          </a:p>
          <a:p>
            <a:r>
              <a:rPr lang="en-US" dirty="0"/>
              <a:t>Running</a:t>
            </a:r>
          </a:p>
          <a:p>
            <a:r>
              <a:rPr lang="en-US" dirty="0"/>
              <a:t>Waiting</a:t>
            </a:r>
          </a:p>
          <a:p>
            <a:r>
              <a:rPr lang="en-US" dirty="0"/>
              <a:t>Terminated</a:t>
            </a:r>
          </a:p>
          <a:p>
            <a:endParaRPr lang="en-US" dirty="0"/>
          </a:p>
        </p:txBody>
      </p:sp>
      <p:grpSp>
        <p:nvGrpSpPr>
          <p:cNvPr id="27" name="Group 26">
            <a:extLst>
              <a:ext uri="{FF2B5EF4-FFF2-40B4-BE49-F238E27FC236}">
                <a16:creationId xmlns:a16="http://schemas.microsoft.com/office/drawing/2014/main" id="{0F271F5A-96DA-4CF7-9936-E35C0B0D2C99}"/>
              </a:ext>
            </a:extLst>
          </p:cNvPr>
          <p:cNvGrpSpPr/>
          <p:nvPr/>
        </p:nvGrpSpPr>
        <p:grpSpPr>
          <a:xfrm>
            <a:off x="4584878" y="2140956"/>
            <a:ext cx="6368327" cy="3241454"/>
            <a:chOff x="4584878" y="2140956"/>
            <a:chExt cx="6368327" cy="3241454"/>
          </a:xfrm>
        </p:grpSpPr>
        <p:sp>
          <p:nvSpPr>
            <p:cNvPr id="4" name="Oval 3">
              <a:extLst>
                <a:ext uri="{FF2B5EF4-FFF2-40B4-BE49-F238E27FC236}">
                  <a16:creationId xmlns:a16="http://schemas.microsoft.com/office/drawing/2014/main" id="{3EDBDF0F-0864-4F82-963F-42A7E23590A2}"/>
                </a:ext>
              </a:extLst>
            </p:cNvPr>
            <p:cNvSpPr/>
            <p:nvPr/>
          </p:nvSpPr>
          <p:spPr>
            <a:xfrm>
              <a:off x="4584878" y="2140956"/>
              <a:ext cx="1273854" cy="573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New</a:t>
              </a:r>
            </a:p>
          </p:txBody>
        </p:sp>
        <p:sp>
          <p:nvSpPr>
            <p:cNvPr id="5" name="Oval 4">
              <a:extLst>
                <a:ext uri="{FF2B5EF4-FFF2-40B4-BE49-F238E27FC236}">
                  <a16:creationId xmlns:a16="http://schemas.microsoft.com/office/drawing/2014/main" id="{93ACA8E9-14CD-4554-A0C8-A8D1A17A2CA0}"/>
                </a:ext>
              </a:extLst>
            </p:cNvPr>
            <p:cNvSpPr/>
            <p:nvPr/>
          </p:nvSpPr>
          <p:spPr>
            <a:xfrm>
              <a:off x="5979335" y="3317085"/>
              <a:ext cx="1273854" cy="573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ready</a:t>
              </a:r>
            </a:p>
          </p:txBody>
        </p:sp>
        <p:sp>
          <p:nvSpPr>
            <p:cNvPr id="6" name="Oval 5">
              <a:extLst>
                <a:ext uri="{FF2B5EF4-FFF2-40B4-BE49-F238E27FC236}">
                  <a16:creationId xmlns:a16="http://schemas.microsoft.com/office/drawing/2014/main" id="{AB37332A-D580-489B-8400-26C286E30801}"/>
                </a:ext>
              </a:extLst>
            </p:cNvPr>
            <p:cNvSpPr/>
            <p:nvPr/>
          </p:nvSpPr>
          <p:spPr>
            <a:xfrm>
              <a:off x="8438755" y="3320237"/>
              <a:ext cx="1273854" cy="573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Running</a:t>
              </a:r>
            </a:p>
          </p:txBody>
        </p:sp>
        <p:sp>
          <p:nvSpPr>
            <p:cNvPr id="7" name="Oval 6">
              <a:extLst>
                <a:ext uri="{FF2B5EF4-FFF2-40B4-BE49-F238E27FC236}">
                  <a16:creationId xmlns:a16="http://schemas.microsoft.com/office/drawing/2014/main" id="{27D4D662-782C-4FEE-844D-EF84C4E59367}"/>
                </a:ext>
              </a:extLst>
            </p:cNvPr>
            <p:cNvSpPr/>
            <p:nvPr/>
          </p:nvSpPr>
          <p:spPr>
            <a:xfrm>
              <a:off x="7253189" y="4808545"/>
              <a:ext cx="1273854" cy="573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waiting</a:t>
              </a:r>
            </a:p>
          </p:txBody>
        </p:sp>
        <p:sp>
          <p:nvSpPr>
            <p:cNvPr id="8" name="Oval 7">
              <a:extLst>
                <a:ext uri="{FF2B5EF4-FFF2-40B4-BE49-F238E27FC236}">
                  <a16:creationId xmlns:a16="http://schemas.microsoft.com/office/drawing/2014/main" id="{C8741BF0-0EE5-4A91-A43D-1BC811C64AB5}"/>
                </a:ext>
              </a:extLst>
            </p:cNvPr>
            <p:cNvSpPr/>
            <p:nvPr/>
          </p:nvSpPr>
          <p:spPr>
            <a:xfrm>
              <a:off x="9409910" y="2427889"/>
              <a:ext cx="1543295" cy="573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Terminated</a:t>
              </a:r>
            </a:p>
            <a:p>
              <a:pPr algn="ctr"/>
              <a:endParaRPr lang="en-US" sz="1400" dirty="0"/>
            </a:p>
          </p:txBody>
        </p:sp>
        <p:cxnSp>
          <p:nvCxnSpPr>
            <p:cNvPr id="10" name="Connector: Curved 9">
              <a:extLst>
                <a:ext uri="{FF2B5EF4-FFF2-40B4-BE49-F238E27FC236}">
                  <a16:creationId xmlns:a16="http://schemas.microsoft.com/office/drawing/2014/main" id="{744B7901-E336-45D4-A715-179981A4BCBC}"/>
                </a:ext>
              </a:extLst>
            </p:cNvPr>
            <p:cNvCxnSpPr>
              <a:cxnSpLocks/>
            </p:cNvCxnSpPr>
            <p:nvPr/>
          </p:nvCxnSpPr>
          <p:spPr>
            <a:xfrm>
              <a:off x="5505319" y="2634008"/>
              <a:ext cx="780386" cy="6956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9488AFBB-DF51-4D57-A53B-64DE4FF769C9}"/>
                </a:ext>
              </a:extLst>
            </p:cNvPr>
            <p:cNvCxnSpPr>
              <a:stCxn id="6" idx="1"/>
              <a:endCxn id="5" idx="7"/>
            </p:cNvCxnSpPr>
            <p:nvPr/>
          </p:nvCxnSpPr>
          <p:spPr>
            <a:xfrm rot="16200000" flipV="1">
              <a:off x="7844396" y="2623367"/>
              <a:ext cx="3152" cy="1558670"/>
            </a:xfrm>
            <a:prstGeom prst="curvedConnector3">
              <a:avLst>
                <a:gd name="adj1" fmla="val 100188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80DAC5E6-DBC8-4158-9716-EB94AE1BDF33}"/>
                </a:ext>
              </a:extLst>
            </p:cNvPr>
            <p:cNvCxnSpPr>
              <a:stCxn id="7" idx="2"/>
              <a:endCxn id="5" idx="4"/>
            </p:cNvCxnSpPr>
            <p:nvPr/>
          </p:nvCxnSpPr>
          <p:spPr>
            <a:xfrm rot="10800000">
              <a:off x="6616263" y="3890950"/>
              <a:ext cx="636927" cy="120452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5917319D-4E5E-4E3D-9B74-FBA258A60C8D}"/>
                </a:ext>
              </a:extLst>
            </p:cNvPr>
            <p:cNvCxnSpPr>
              <a:stCxn id="6" idx="4"/>
              <a:endCxn id="7" idx="6"/>
            </p:cNvCxnSpPr>
            <p:nvPr/>
          </p:nvCxnSpPr>
          <p:spPr>
            <a:xfrm rot="5400000">
              <a:off x="8200675" y="4220471"/>
              <a:ext cx="1201376" cy="54863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3FB404C9-4FC5-4563-86E8-2B476CDFE512}"/>
                </a:ext>
              </a:extLst>
            </p:cNvPr>
            <p:cNvCxnSpPr>
              <a:stCxn id="5" idx="5"/>
              <a:endCxn id="6" idx="3"/>
            </p:cNvCxnSpPr>
            <p:nvPr/>
          </p:nvCxnSpPr>
          <p:spPr>
            <a:xfrm rot="16200000" flipH="1">
              <a:off x="7844396" y="3029150"/>
              <a:ext cx="3152" cy="1558670"/>
            </a:xfrm>
            <a:prstGeom prst="curvedConnector3">
              <a:avLst>
                <a:gd name="adj1" fmla="val 100188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37F1C6D3-8698-4D32-AF49-9A87D856B71B}"/>
                </a:ext>
              </a:extLst>
            </p:cNvPr>
            <p:cNvCxnSpPr>
              <a:cxnSpLocks/>
              <a:stCxn id="6" idx="0"/>
              <a:endCxn id="8" idx="3"/>
            </p:cNvCxnSpPr>
            <p:nvPr/>
          </p:nvCxnSpPr>
          <p:spPr>
            <a:xfrm rot="5400000" flipH="1" flipV="1">
              <a:off x="9154539" y="2838856"/>
              <a:ext cx="402524" cy="5602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FBD180D-9589-4303-B7FB-394B2B2A39C2}"/>
              </a:ext>
            </a:extLst>
          </p:cNvPr>
          <p:cNvSpPr txBox="1"/>
          <p:nvPr/>
        </p:nvSpPr>
        <p:spPr>
          <a:xfrm>
            <a:off x="8846070" y="4808545"/>
            <a:ext cx="1632932" cy="538609"/>
          </a:xfrm>
          <a:prstGeom prst="rect">
            <a:avLst/>
          </a:prstGeom>
          <a:noFill/>
        </p:spPr>
        <p:txBody>
          <a:bodyPr wrap="square" rtlCol="0">
            <a:spAutoFit/>
          </a:bodyPr>
          <a:lstStyle/>
          <a:p>
            <a:r>
              <a:rPr lang="en-US" sz="1100" dirty="0"/>
              <a:t>I/O or event wait</a:t>
            </a:r>
          </a:p>
          <a:p>
            <a:endParaRPr lang="en-US" dirty="0"/>
          </a:p>
        </p:txBody>
      </p:sp>
      <p:sp>
        <p:nvSpPr>
          <p:cNvPr id="28" name="TextBox 27">
            <a:extLst>
              <a:ext uri="{FF2B5EF4-FFF2-40B4-BE49-F238E27FC236}">
                <a16:creationId xmlns:a16="http://schemas.microsoft.com/office/drawing/2014/main" id="{C4479D68-D9F6-4122-8317-BB81702273DF}"/>
              </a:ext>
            </a:extLst>
          </p:cNvPr>
          <p:cNvSpPr txBox="1"/>
          <p:nvPr/>
        </p:nvSpPr>
        <p:spPr>
          <a:xfrm>
            <a:off x="5548975" y="4960945"/>
            <a:ext cx="1632932" cy="538609"/>
          </a:xfrm>
          <a:prstGeom prst="rect">
            <a:avLst/>
          </a:prstGeom>
          <a:noFill/>
        </p:spPr>
        <p:txBody>
          <a:bodyPr wrap="square" rtlCol="0">
            <a:spAutoFit/>
          </a:bodyPr>
          <a:lstStyle/>
          <a:p>
            <a:r>
              <a:rPr lang="en-US" sz="1100" dirty="0"/>
              <a:t>I/O or event completion</a:t>
            </a:r>
          </a:p>
          <a:p>
            <a:endParaRPr lang="en-US" dirty="0"/>
          </a:p>
        </p:txBody>
      </p:sp>
      <p:sp>
        <p:nvSpPr>
          <p:cNvPr id="29" name="TextBox 28">
            <a:extLst>
              <a:ext uri="{FF2B5EF4-FFF2-40B4-BE49-F238E27FC236}">
                <a16:creationId xmlns:a16="http://schemas.microsoft.com/office/drawing/2014/main" id="{5538DAD9-5237-4270-AE60-5A00C5620170}"/>
              </a:ext>
            </a:extLst>
          </p:cNvPr>
          <p:cNvSpPr txBox="1"/>
          <p:nvPr/>
        </p:nvSpPr>
        <p:spPr>
          <a:xfrm>
            <a:off x="7168431" y="4177424"/>
            <a:ext cx="1632932" cy="538609"/>
          </a:xfrm>
          <a:prstGeom prst="rect">
            <a:avLst/>
          </a:prstGeom>
          <a:noFill/>
        </p:spPr>
        <p:txBody>
          <a:bodyPr wrap="square" rtlCol="0">
            <a:spAutoFit/>
          </a:bodyPr>
          <a:lstStyle/>
          <a:p>
            <a:r>
              <a:rPr lang="en-US" sz="1100" dirty="0"/>
              <a:t>Scheduler Dispatch</a:t>
            </a:r>
          </a:p>
          <a:p>
            <a:endParaRPr lang="en-US" dirty="0"/>
          </a:p>
        </p:txBody>
      </p:sp>
      <p:sp>
        <p:nvSpPr>
          <p:cNvPr id="30" name="TextBox 29">
            <a:extLst>
              <a:ext uri="{FF2B5EF4-FFF2-40B4-BE49-F238E27FC236}">
                <a16:creationId xmlns:a16="http://schemas.microsoft.com/office/drawing/2014/main" id="{28783ECD-24AD-4C21-8A37-4C93D33C750E}"/>
              </a:ext>
            </a:extLst>
          </p:cNvPr>
          <p:cNvSpPr txBox="1"/>
          <p:nvPr/>
        </p:nvSpPr>
        <p:spPr>
          <a:xfrm>
            <a:off x="7168358" y="2735629"/>
            <a:ext cx="1632932" cy="538609"/>
          </a:xfrm>
          <a:prstGeom prst="rect">
            <a:avLst/>
          </a:prstGeom>
          <a:noFill/>
        </p:spPr>
        <p:txBody>
          <a:bodyPr wrap="square" rtlCol="0">
            <a:spAutoFit/>
          </a:bodyPr>
          <a:lstStyle/>
          <a:p>
            <a:r>
              <a:rPr lang="en-US" sz="1100" dirty="0"/>
              <a:t>Interrupt</a:t>
            </a:r>
          </a:p>
          <a:p>
            <a:endParaRPr lang="en-US" dirty="0"/>
          </a:p>
        </p:txBody>
      </p:sp>
      <p:sp>
        <p:nvSpPr>
          <p:cNvPr id="31" name="TextBox 30">
            <a:extLst>
              <a:ext uri="{FF2B5EF4-FFF2-40B4-BE49-F238E27FC236}">
                <a16:creationId xmlns:a16="http://schemas.microsoft.com/office/drawing/2014/main" id="{54C32299-87C3-4A21-8082-9DA1877F08FA}"/>
              </a:ext>
            </a:extLst>
          </p:cNvPr>
          <p:cNvSpPr txBox="1"/>
          <p:nvPr/>
        </p:nvSpPr>
        <p:spPr>
          <a:xfrm>
            <a:off x="5180953" y="2785970"/>
            <a:ext cx="1632932" cy="538609"/>
          </a:xfrm>
          <a:prstGeom prst="rect">
            <a:avLst/>
          </a:prstGeom>
          <a:noFill/>
        </p:spPr>
        <p:txBody>
          <a:bodyPr wrap="square" rtlCol="0">
            <a:spAutoFit/>
          </a:bodyPr>
          <a:lstStyle/>
          <a:p>
            <a:r>
              <a:rPr lang="en-US" sz="1100" dirty="0"/>
              <a:t>Admitted</a:t>
            </a:r>
          </a:p>
          <a:p>
            <a:endParaRPr lang="en-US" dirty="0"/>
          </a:p>
        </p:txBody>
      </p:sp>
      <p:sp>
        <p:nvSpPr>
          <p:cNvPr id="32" name="TextBox 31">
            <a:extLst>
              <a:ext uri="{FF2B5EF4-FFF2-40B4-BE49-F238E27FC236}">
                <a16:creationId xmlns:a16="http://schemas.microsoft.com/office/drawing/2014/main" id="{E26AC11A-A593-4106-982D-4C6A55F77D4F}"/>
              </a:ext>
            </a:extLst>
          </p:cNvPr>
          <p:cNvSpPr txBox="1"/>
          <p:nvPr/>
        </p:nvSpPr>
        <p:spPr>
          <a:xfrm>
            <a:off x="8927110" y="2994970"/>
            <a:ext cx="1632932" cy="538609"/>
          </a:xfrm>
          <a:prstGeom prst="rect">
            <a:avLst/>
          </a:prstGeom>
          <a:noFill/>
        </p:spPr>
        <p:txBody>
          <a:bodyPr wrap="square" rtlCol="0">
            <a:spAutoFit/>
          </a:bodyPr>
          <a:lstStyle/>
          <a:p>
            <a:r>
              <a:rPr lang="en-US" sz="1100" dirty="0"/>
              <a:t>Exit</a:t>
            </a:r>
          </a:p>
          <a:p>
            <a:endParaRPr lang="en-US" dirty="0"/>
          </a:p>
        </p:txBody>
      </p:sp>
    </p:spTree>
    <p:extLst>
      <p:ext uri="{BB962C8B-B14F-4D97-AF65-F5344CB8AC3E}">
        <p14:creationId xmlns:p14="http://schemas.microsoft.com/office/powerpoint/2010/main" val="421688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14BD-BF7A-4010-9C5A-EE3795A68355}"/>
              </a:ext>
            </a:extLst>
          </p:cNvPr>
          <p:cNvSpPr>
            <a:spLocks noGrp="1"/>
          </p:cNvSpPr>
          <p:nvPr>
            <p:ph type="title"/>
          </p:nvPr>
        </p:nvSpPr>
        <p:spPr/>
        <p:txBody>
          <a:bodyPr/>
          <a:lstStyle/>
          <a:p>
            <a:r>
              <a:rPr lang="en-US" dirty="0"/>
              <a:t>Process Control Block</a:t>
            </a:r>
          </a:p>
        </p:txBody>
      </p:sp>
      <p:sp>
        <p:nvSpPr>
          <p:cNvPr id="3" name="Content Placeholder 2">
            <a:extLst>
              <a:ext uri="{FF2B5EF4-FFF2-40B4-BE49-F238E27FC236}">
                <a16:creationId xmlns:a16="http://schemas.microsoft.com/office/drawing/2014/main" id="{0205B7DB-A092-4738-BE09-5B57A185E937}"/>
              </a:ext>
            </a:extLst>
          </p:cNvPr>
          <p:cNvSpPr>
            <a:spLocks noGrp="1"/>
          </p:cNvSpPr>
          <p:nvPr>
            <p:ph idx="1"/>
          </p:nvPr>
        </p:nvSpPr>
        <p:spPr>
          <a:xfrm>
            <a:off x="758304" y="1597025"/>
            <a:ext cx="6987969" cy="4725398"/>
          </a:xfrm>
        </p:spPr>
        <p:txBody>
          <a:bodyPr>
            <a:normAutofit fontScale="77500" lnSpcReduction="20000"/>
          </a:bodyPr>
          <a:lstStyle/>
          <a:p>
            <a:r>
              <a:rPr lang="en-US" b="1" dirty="0"/>
              <a:t>Process state</a:t>
            </a:r>
            <a:r>
              <a:rPr lang="en-US" dirty="0"/>
              <a:t>: new, ready, running, waiting, halted etc.</a:t>
            </a:r>
          </a:p>
          <a:p>
            <a:r>
              <a:rPr lang="en-US" b="1" dirty="0"/>
              <a:t>Program Counter</a:t>
            </a:r>
            <a:r>
              <a:rPr lang="en-US" dirty="0"/>
              <a:t>: The counter indicates the address of the next instruction to be executed.</a:t>
            </a:r>
          </a:p>
          <a:p>
            <a:r>
              <a:rPr lang="en-US" b="1" dirty="0"/>
              <a:t>CPU Registers</a:t>
            </a:r>
            <a:r>
              <a:rPr lang="en-US" dirty="0"/>
              <a:t>: Accumulators, index registers, stack pointers, and general-purpose registers, plus any condition-code information</a:t>
            </a:r>
          </a:p>
          <a:p>
            <a:r>
              <a:rPr lang="en-US" b="1" dirty="0"/>
              <a:t>CPU Scheduling Information</a:t>
            </a:r>
            <a:r>
              <a:rPr lang="en-US" dirty="0"/>
              <a:t>: Process priority, pointers to scheduling queues, and any other scheduling parameters.</a:t>
            </a:r>
          </a:p>
          <a:p>
            <a:r>
              <a:rPr lang="en-US" b="1" dirty="0"/>
              <a:t>Memory Management Information</a:t>
            </a:r>
            <a:r>
              <a:rPr lang="en-US" dirty="0"/>
              <a:t>: Base and limit registers and the page tables, or the segment tables, depending on the memory system used</a:t>
            </a:r>
          </a:p>
          <a:p>
            <a:r>
              <a:rPr lang="en-US" b="1" dirty="0"/>
              <a:t>Accounting Information</a:t>
            </a:r>
            <a:r>
              <a:rPr lang="en-US" dirty="0"/>
              <a:t>: amount of CPU and real time used, time limits, account numbers, job or process numbers, and so on</a:t>
            </a:r>
          </a:p>
          <a:p>
            <a:r>
              <a:rPr lang="en-US" dirty="0"/>
              <a:t>I</a:t>
            </a:r>
            <a:r>
              <a:rPr lang="en-US" b="1" dirty="0"/>
              <a:t>/O status information</a:t>
            </a:r>
            <a:r>
              <a:rPr lang="en-US" dirty="0"/>
              <a:t>: List of I/O devices allocated to the process, a list of open files, and so on.</a:t>
            </a:r>
          </a:p>
        </p:txBody>
      </p:sp>
      <p:sp>
        <p:nvSpPr>
          <p:cNvPr id="4" name="Rectangle 3">
            <a:extLst>
              <a:ext uri="{FF2B5EF4-FFF2-40B4-BE49-F238E27FC236}">
                <a16:creationId xmlns:a16="http://schemas.microsoft.com/office/drawing/2014/main" id="{C4404966-F3D4-42F0-8167-AFC4F407239E}"/>
              </a:ext>
            </a:extLst>
          </p:cNvPr>
          <p:cNvSpPr/>
          <p:nvPr/>
        </p:nvSpPr>
        <p:spPr>
          <a:xfrm>
            <a:off x="8774186" y="2287126"/>
            <a:ext cx="2062129" cy="39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0460EA-0D50-4D40-885C-62043150F3E3}"/>
              </a:ext>
            </a:extLst>
          </p:cNvPr>
          <p:cNvSpPr/>
          <p:nvPr/>
        </p:nvSpPr>
        <p:spPr>
          <a:xfrm>
            <a:off x="8774184" y="2287126"/>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Process state</a:t>
            </a:r>
          </a:p>
        </p:txBody>
      </p:sp>
      <p:sp>
        <p:nvSpPr>
          <p:cNvPr id="6" name="Rectangle 5">
            <a:extLst>
              <a:ext uri="{FF2B5EF4-FFF2-40B4-BE49-F238E27FC236}">
                <a16:creationId xmlns:a16="http://schemas.microsoft.com/office/drawing/2014/main" id="{ED7AB463-05F4-4C1F-BBE8-E7E7A0D61B7A}"/>
              </a:ext>
            </a:extLst>
          </p:cNvPr>
          <p:cNvSpPr/>
          <p:nvPr/>
        </p:nvSpPr>
        <p:spPr>
          <a:xfrm>
            <a:off x="8774178" y="2846210"/>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Process Number</a:t>
            </a:r>
          </a:p>
        </p:txBody>
      </p:sp>
      <p:sp>
        <p:nvSpPr>
          <p:cNvPr id="7" name="Rectangle 6">
            <a:extLst>
              <a:ext uri="{FF2B5EF4-FFF2-40B4-BE49-F238E27FC236}">
                <a16:creationId xmlns:a16="http://schemas.microsoft.com/office/drawing/2014/main" id="{A75BFF79-1DF0-4BA3-9C8E-DF954DA4BA87}"/>
              </a:ext>
            </a:extLst>
          </p:cNvPr>
          <p:cNvSpPr/>
          <p:nvPr/>
        </p:nvSpPr>
        <p:spPr>
          <a:xfrm>
            <a:off x="8774182" y="3390966"/>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Program Counter</a:t>
            </a:r>
          </a:p>
        </p:txBody>
      </p:sp>
      <p:sp>
        <p:nvSpPr>
          <p:cNvPr id="10" name="Rectangle 9">
            <a:extLst>
              <a:ext uri="{FF2B5EF4-FFF2-40B4-BE49-F238E27FC236}">
                <a16:creationId xmlns:a16="http://schemas.microsoft.com/office/drawing/2014/main" id="{8E3AA671-FB2D-4E10-9238-EBE0C76E866C}"/>
              </a:ext>
            </a:extLst>
          </p:cNvPr>
          <p:cNvSpPr/>
          <p:nvPr/>
        </p:nvSpPr>
        <p:spPr>
          <a:xfrm>
            <a:off x="8774182" y="3919226"/>
            <a:ext cx="2062129" cy="7174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Registers</a:t>
            </a:r>
          </a:p>
        </p:txBody>
      </p:sp>
      <p:sp>
        <p:nvSpPr>
          <p:cNvPr id="11" name="Rectangle 10">
            <a:extLst>
              <a:ext uri="{FF2B5EF4-FFF2-40B4-BE49-F238E27FC236}">
                <a16:creationId xmlns:a16="http://schemas.microsoft.com/office/drawing/2014/main" id="{878EA2DE-B03A-4A35-A511-4C800E8BBA7A}"/>
              </a:ext>
            </a:extLst>
          </p:cNvPr>
          <p:cNvSpPr/>
          <p:nvPr/>
        </p:nvSpPr>
        <p:spPr>
          <a:xfrm>
            <a:off x="8774178" y="4636717"/>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Memory Limits</a:t>
            </a:r>
          </a:p>
        </p:txBody>
      </p:sp>
      <p:sp>
        <p:nvSpPr>
          <p:cNvPr id="12" name="Rectangle 11">
            <a:extLst>
              <a:ext uri="{FF2B5EF4-FFF2-40B4-BE49-F238E27FC236}">
                <a16:creationId xmlns:a16="http://schemas.microsoft.com/office/drawing/2014/main" id="{3089F2E0-CA9B-4702-BA80-9E9D72384AE8}"/>
              </a:ext>
            </a:extLst>
          </p:cNvPr>
          <p:cNvSpPr/>
          <p:nvPr/>
        </p:nvSpPr>
        <p:spPr>
          <a:xfrm>
            <a:off x="8774170" y="5197970"/>
            <a:ext cx="2062129" cy="561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List of open files</a:t>
            </a:r>
          </a:p>
        </p:txBody>
      </p:sp>
    </p:spTree>
    <p:extLst>
      <p:ext uri="{BB962C8B-B14F-4D97-AF65-F5344CB8AC3E}">
        <p14:creationId xmlns:p14="http://schemas.microsoft.com/office/powerpoint/2010/main" val="78898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C9B97-CB08-034D-A718-C34EE848AFD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CPU Switch</a:t>
            </a:r>
          </a:p>
        </p:txBody>
      </p:sp>
      <p:pic>
        <p:nvPicPr>
          <p:cNvPr id="4" name="Picture 3">
            <a:extLst>
              <a:ext uri="{FF2B5EF4-FFF2-40B4-BE49-F238E27FC236}">
                <a16:creationId xmlns:a16="http://schemas.microsoft.com/office/drawing/2014/main" id="{FEB9B575-F3F2-3541-B1AA-D04DEC467378}"/>
              </a:ext>
            </a:extLst>
          </p:cNvPr>
          <p:cNvPicPr>
            <a:picLocks noChangeAspect="1"/>
          </p:cNvPicPr>
          <p:nvPr/>
        </p:nvPicPr>
        <p:blipFill>
          <a:blip r:embed="rId2"/>
          <a:stretch>
            <a:fillRect/>
          </a:stretch>
        </p:blipFill>
        <p:spPr>
          <a:xfrm>
            <a:off x="4680013" y="961812"/>
            <a:ext cx="5905373" cy="4930987"/>
          </a:xfrm>
          <a:prstGeom prst="rect">
            <a:avLst/>
          </a:prstGeom>
        </p:spPr>
      </p:pic>
    </p:spTree>
    <p:extLst>
      <p:ext uri="{BB962C8B-B14F-4D97-AF65-F5344CB8AC3E}">
        <p14:creationId xmlns:p14="http://schemas.microsoft.com/office/powerpoint/2010/main" val="373006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04CD-06B1-40A6-8C1B-74E5464B0945}"/>
              </a:ext>
            </a:extLst>
          </p:cNvPr>
          <p:cNvSpPr>
            <a:spLocks noGrp="1"/>
          </p:cNvSpPr>
          <p:nvPr>
            <p:ph type="title"/>
          </p:nvPr>
        </p:nvSpPr>
        <p:spPr/>
        <p:txBody>
          <a:bodyPr/>
          <a:lstStyle/>
          <a:p>
            <a:r>
              <a:rPr lang="en-US" dirty="0"/>
              <a:t>Process Scheduling</a:t>
            </a:r>
          </a:p>
        </p:txBody>
      </p:sp>
      <p:sp>
        <p:nvSpPr>
          <p:cNvPr id="3" name="Content Placeholder 2">
            <a:extLst>
              <a:ext uri="{FF2B5EF4-FFF2-40B4-BE49-F238E27FC236}">
                <a16:creationId xmlns:a16="http://schemas.microsoft.com/office/drawing/2014/main" id="{AA3A6680-A1B2-4472-AED7-4D90070D445C}"/>
              </a:ext>
            </a:extLst>
          </p:cNvPr>
          <p:cNvSpPr>
            <a:spLocks noGrp="1"/>
          </p:cNvSpPr>
          <p:nvPr>
            <p:ph idx="1"/>
          </p:nvPr>
        </p:nvSpPr>
        <p:spPr>
          <a:xfrm>
            <a:off x="838199" y="1825624"/>
            <a:ext cx="10768149" cy="4438015"/>
          </a:xfrm>
        </p:spPr>
        <p:txBody>
          <a:bodyPr/>
          <a:lstStyle/>
          <a:p>
            <a:r>
              <a:rPr lang="en-US" dirty="0"/>
              <a:t>Short Term Scheduler</a:t>
            </a:r>
          </a:p>
          <a:p>
            <a:r>
              <a:rPr lang="en-US" dirty="0"/>
              <a:t>Medium Term scheduler</a:t>
            </a:r>
          </a:p>
          <a:p>
            <a:r>
              <a:rPr lang="en-US" dirty="0"/>
              <a:t>Long Term scheduler</a:t>
            </a:r>
          </a:p>
          <a:p>
            <a:endParaRPr lang="en-US" dirty="0"/>
          </a:p>
        </p:txBody>
      </p:sp>
    </p:spTree>
    <p:extLst>
      <p:ext uri="{BB962C8B-B14F-4D97-AF65-F5344CB8AC3E}">
        <p14:creationId xmlns:p14="http://schemas.microsoft.com/office/powerpoint/2010/main" val="17560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DB0B-FB77-4D40-959E-B02B0950AAA8}"/>
              </a:ext>
            </a:extLst>
          </p:cNvPr>
          <p:cNvSpPr>
            <a:spLocks noGrp="1"/>
          </p:cNvSpPr>
          <p:nvPr>
            <p:ph type="title"/>
          </p:nvPr>
        </p:nvSpPr>
        <p:spPr/>
        <p:txBody>
          <a:bodyPr/>
          <a:lstStyle/>
          <a:p>
            <a:r>
              <a:rPr lang="en-US" dirty="0"/>
              <a:t>Scheduling Queues</a:t>
            </a:r>
          </a:p>
        </p:txBody>
      </p:sp>
      <p:pic>
        <p:nvPicPr>
          <p:cNvPr id="7" name="Content Placeholder 6">
            <a:extLst>
              <a:ext uri="{FF2B5EF4-FFF2-40B4-BE49-F238E27FC236}">
                <a16:creationId xmlns:a16="http://schemas.microsoft.com/office/drawing/2014/main" id="{78D0965B-E48D-DE48-B3E8-D33487B0A5FF}"/>
              </a:ext>
            </a:extLst>
          </p:cNvPr>
          <p:cNvPicPr>
            <a:picLocks noGrp="1" noChangeAspect="1"/>
          </p:cNvPicPr>
          <p:nvPr>
            <p:ph idx="1"/>
          </p:nvPr>
        </p:nvPicPr>
        <p:blipFill>
          <a:blip r:embed="rId2"/>
          <a:stretch>
            <a:fillRect/>
          </a:stretch>
        </p:blipFill>
        <p:spPr>
          <a:xfrm>
            <a:off x="2499886" y="2245132"/>
            <a:ext cx="6032500" cy="3289300"/>
          </a:xfrm>
          <a:prstGeom prst="rect">
            <a:avLst/>
          </a:prstGeom>
        </p:spPr>
      </p:pic>
    </p:spTree>
    <p:extLst>
      <p:ext uri="{BB962C8B-B14F-4D97-AF65-F5344CB8AC3E}">
        <p14:creationId xmlns:p14="http://schemas.microsoft.com/office/powerpoint/2010/main" val="139867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BC1E-BCCB-7A44-B09E-98B0D8FE3B5E}"/>
              </a:ext>
            </a:extLst>
          </p:cNvPr>
          <p:cNvSpPr>
            <a:spLocks noGrp="1"/>
          </p:cNvSpPr>
          <p:nvPr>
            <p:ph type="title"/>
          </p:nvPr>
        </p:nvSpPr>
        <p:spPr/>
        <p:txBody>
          <a:bodyPr/>
          <a:lstStyle/>
          <a:p>
            <a:r>
              <a:rPr lang="en-US" dirty="0"/>
              <a:t>Medium term Scheduler</a:t>
            </a:r>
          </a:p>
        </p:txBody>
      </p:sp>
      <p:pic>
        <p:nvPicPr>
          <p:cNvPr id="4" name="Content Placeholder 3">
            <a:extLst>
              <a:ext uri="{FF2B5EF4-FFF2-40B4-BE49-F238E27FC236}">
                <a16:creationId xmlns:a16="http://schemas.microsoft.com/office/drawing/2014/main" id="{BDB7219B-361E-2E45-953D-0DDD3CD20A83}"/>
              </a:ext>
            </a:extLst>
          </p:cNvPr>
          <p:cNvPicPr>
            <a:picLocks noGrp="1" noChangeAspect="1"/>
          </p:cNvPicPr>
          <p:nvPr>
            <p:ph idx="1"/>
          </p:nvPr>
        </p:nvPicPr>
        <p:blipFill>
          <a:blip r:embed="rId2"/>
          <a:stretch>
            <a:fillRect/>
          </a:stretch>
        </p:blipFill>
        <p:spPr>
          <a:xfrm>
            <a:off x="2573454" y="2708527"/>
            <a:ext cx="6197600" cy="2273300"/>
          </a:xfrm>
          <a:prstGeom prst="rect">
            <a:avLst/>
          </a:prstGeom>
        </p:spPr>
      </p:pic>
    </p:spTree>
    <p:extLst>
      <p:ext uri="{BB962C8B-B14F-4D97-AF65-F5344CB8AC3E}">
        <p14:creationId xmlns:p14="http://schemas.microsoft.com/office/powerpoint/2010/main" val="2190623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E9C34-CCC9-4B5E-9410-8242ACB9495D}"/>
              </a:ext>
            </a:extLst>
          </p:cNvPr>
          <p:cNvSpPr>
            <a:spLocks noGrp="1"/>
          </p:cNvSpPr>
          <p:nvPr>
            <p:ph type="title"/>
          </p:nvPr>
        </p:nvSpPr>
        <p:spPr/>
        <p:txBody>
          <a:bodyPr/>
          <a:lstStyle/>
          <a:p>
            <a:r>
              <a:rPr lang="en-US" dirty="0"/>
              <a:t>Context Switching</a:t>
            </a:r>
          </a:p>
        </p:txBody>
      </p:sp>
      <p:sp>
        <p:nvSpPr>
          <p:cNvPr id="3" name="Content Placeholder 2">
            <a:extLst>
              <a:ext uri="{FF2B5EF4-FFF2-40B4-BE49-F238E27FC236}">
                <a16:creationId xmlns:a16="http://schemas.microsoft.com/office/drawing/2014/main" id="{0C8D7ED3-2CBA-48F7-AA02-2216F3ED15A2}"/>
              </a:ext>
            </a:extLst>
          </p:cNvPr>
          <p:cNvSpPr>
            <a:spLocks noGrp="1"/>
          </p:cNvSpPr>
          <p:nvPr>
            <p:ph idx="1"/>
          </p:nvPr>
        </p:nvSpPr>
        <p:spPr/>
        <p:txBody>
          <a:bodyPr/>
          <a:lstStyle/>
          <a:p>
            <a:r>
              <a:rPr lang="en-US" dirty="0"/>
              <a:t>Scheduler would switch execution of a process to another process</a:t>
            </a:r>
          </a:p>
          <a:p>
            <a:r>
              <a:rPr lang="en-US" dirty="0"/>
              <a:t>System needs to save the “Context” of the running process </a:t>
            </a:r>
          </a:p>
          <a:p>
            <a:r>
              <a:rPr lang="en-US" dirty="0"/>
              <a:t>Context is saved in PCB of a process</a:t>
            </a:r>
          </a:p>
          <a:p>
            <a:r>
              <a:rPr lang="en-US" dirty="0"/>
              <a:t>This is a pure overhead.</a:t>
            </a:r>
          </a:p>
          <a:p>
            <a:endParaRPr lang="en-US" dirty="0"/>
          </a:p>
        </p:txBody>
      </p:sp>
    </p:spTree>
    <p:extLst>
      <p:ext uri="{BB962C8B-B14F-4D97-AF65-F5344CB8AC3E}">
        <p14:creationId xmlns:p14="http://schemas.microsoft.com/office/powerpoint/2010/main" val="338011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1449</Words>
  <Application>Microsoft Macintosh PowerPoint</Application>
  <PresentationFormat>Widescreen</PresentationFormat>
  <Paragraphs>161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Process</vt:lpstr>
      <vt:lpstr>What is a Process</vt:lpstr>
      <vt:lpstr>Process States</vt:lpstr>
      <vt:lpstr>Process Control Block</vt:lpstr>
      <vt:lpstr>CPU Switch</vt:lpstr>
      <vt:lpstr>Process Scheduling</vt:lpstr>
      <vt:lpstr>Scheduling Queues</vt:lpstr>
      <vt:lpstr>Medium term Scheduler</vt:lpstr>
      <vt:lpstr>Context Switching</vt:lpstr>
      <vt:lpstr>Multi Tasking in Mobile Systems</vt:lpstr>
      <vt:lpstr>Process Creation</vt:lpstr>
      <vt:lpstr>Process Termination</vt:lpstr>
      <vt:lpstr>Inter Process communication</vt:lpstr>
      <vt:lpstr>Chrome Browser</vt:lpstr>
      <vt:lpstr>Inter Process communication</vt:lpstr>
      <vt:lpstr>Shared Memory and Message Passing</vt:lpstr>
      <vt:lpstr>Shared Memory</vt:lpstr>
      <vt:lpstr>Message Passing System</vt:lpstr>
      <vt:lpstr>Naming(Direct Communication)</vt:lpstr>
      <vt:lpstr>Mailboxes or Ports (Indirect Comunication)</vt:lpstr>
      <vt:lpstr>Synchronization</vt:lpstr>
      <vt:lpstr>Buffering</vt:lpstr>
      <vt:lpstr>IPC Example Windows</vt:lpstr>
      <vt:lpstr>IPC Example Windows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dc:title>
  <dc:creator>Microsoft Office User</dc:creator>
  <cp:lastModifiedBy>Microsoft Office User</cp:lastModifiedBy>
  <cp:revision>5</cp:revision>
  <dcterms:created xsi:type="dcterms:W3CDTF">2019-01-20T15:46:05Z</dcterms:created>
  <dcterms:modified xsi:type="dcterms:W3CDTF">2019-01-20T17:36:08Z</dcterms:modified>
</cp:coreProperties>
</file>